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474" r:id="rId2"/>
    <p:sldId id="498" r:id="rId3"/>
    <p:sldId id="622" r:id="rId4"/>
    <p:sldId id="623" r:id="rId5"/>
    <p:sldId id="528" r:id="rId6"/>
    <p:sldId id="530" r:id="rId7"/>
    <p:sldId id="529" r:id="rId8"/>
    <p:sldId id="619" r:id="rId9"/>
    <p:sldId id="329" r:id="rId10"/>
    <p:sldId id="330" r:id="rId11"/>
    <p:sldId id="613" r:id="rId12"/>
    <p:sldId id="614" r:id="rId13"/>
    <p:sldId id="616" r:id="rId14"/>
    <p:sldId id="617" r:id="rId15"/>
    <p:sldId id="621" r:id="rId16"/>
    <p:sldId id="563" r:id="rId17"/>
    <p:sldId id="426" r:id="rId18"/>
    <p:sldId id="626" r:id="rId19"/>
    <p:sldId id="642" r:id="rId20"/>
    <p:sldId id="643" r:id="rId21"/>
    <p:sldId id="628" r:id="rId22"/>
    <p:sldId id="629" r:id="rId23"/>
    <p:sldId id="645" r:id="rId24"/>
    <p:sldId id="644" r:id="rId25"/>
    <p:sldId id="634" r:id="rId26"/>
    <p:sldId id="635"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C8C833"/>
    <a:srgbClr val="D6D639"/>
    <a:srgbClr val="10FFB6"/>
    <a:srgbClr val="FFF432"/>
    <a:srgbClr val="E038CD"/>
    <a:srgbClr val="0C1D32"/>
    <a:srgbClr val="0B1A2C"/>
    <a:srgbClr val="0E213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23" autoAdjust="0"/>
    <p:restoredTop sz="90720" autoAdjust="0"/>
  </p:normalViewPr>
  <p:slideViewPr>
    <p:cSldViewPr snapToGrid="0" snapToObjects="1">
      <p:cViewPr>
        <p:scale>
          <a:sx n="94" d="100"/>
          <a:sy n="94" d="100"/>
        </p:scale>
        <p:origin x="-1128" y="-3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9" d="100"/>
        <a:sy n="89" d="100"/>
      </p:scale>
      <p:origin x="0" y="0"/>
    </p:cViewPr>
  </p:sorterViewPr>
  <p:notesViewPr>
    <p:cSldViewPr snapToGrid="0" snapToObjects="1">
      <p:cViewPr>
        <p:scale>
          <a:sx n="130" d="100"/>
          <a:sy n="130" d="100"/>
        </p:scale>
        <p:origin x="-1400" y="5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27E11A-C284-D34D-BA44-AB3E1D82FAEB}" type="datetimeFigureOut">
              <a:rPr lang="en-US" smtClean="0"/>
              <a:pPr/>
              <a:t>3/10/16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9DAF51-2E35-9A49-AEB5-F4E8F6A08982}" type="slidenum">
              <a:rPr lang="en-US" smtClean="0"/>
              <a:pPr/>
              <a:t>‹#›</a:t>
            </a:fld>
            <a:endParaRPr lang="en-US"/>
          </a:p>
        </p:txBody>
      </p:sp>
    </p:spTree>
    <p:extLst>
      <p:ext uri="{BB962C8B-B14F-4D97-AF65-F5344CB8AC3E}">
        <p14:creationId xmlns:p14="http://schemas.microsoft.com/office/powerpoint/2010/main" val="1825533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0845CB-F490-B64D-9872-47213333EC54}" type="datetimeFigureOut">
              <a:rPr lang="en-US" smtClean="0"/>
              <a:pPr/>
              <a:t>3/10/16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D2C825-9700-1643-827B-8531781A9CFC}" type="slidenum">
              <a:rPr lang="en-US" smtClean="0"/>
              <a:pPr/>
              <a:t>‹#›</a:t>
            </a:fld>
            <a:endParaRPr lang="en-US"/>
          </a:p>
        </p:txBody>
      </p:sp>
    </p:spTree>
    <p:extLst>
      <p:ext uri="{BB962C8B-B14F-4D97-AF65-F5344CB8AC3E}">
        <p14:creationId xmlns:p14="http://schemas.microsoft.com/office/powerpoint/2010/main" val="4898610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u="sng" dirty="0"/>
          </a:p>
          <a:p>
            <a:endParaRPr lang="en-US" sz="900" dirty="0"/>
          </a:p>
        </p:txBody>
      </p:sp>
      <p:sp>
        <p:nvSpPr>
          <p:cNvPr id="4" name="Slide Number Placeholder 3"/>
          <p:cNvSpPr>
            <a:spLocks noGrp="1"/>
          </p:cNvSpPr>
          <p:nvPr>
            <p:ph type="sldNum" sz="quarter" idx="10"/>
          </p:nvPr>
        </p:nvSpPr>
        <p:spPr/>
        <p:txBody>
          <a:bodyPr/>
          <a:lstStyle/>
          <a:p>
            <a:fld id="{10D2C825-9700-1643-827B-8531781A9CFC}" type="slidenum">
              <a:rPr lang="en-US" smtClean="0"/>
              <a:pPr/>
              <a:t>1</a:t>
            </a:fld>
            <a:endParaRPr lang="en-US"/>
          </a:p>
        </p:txBody>
      </p:sp>
    </p:spTree>
    <p:extLst>
      <p:ext uri="{BB962C8B-B14F-4D97-AF65-F5344CB8AC3E}">
        <p14:creationId xmlns:p14="http://schemas.microsoft.com/office/powerpoint/2010/main" val="2567713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D2C825-9700-1643-827B-8531781A9CFC}" type="slidenum">
              <a:rPr lang="en-US" smtClean="0"/>
              <a:pPr/>
              <a:t>10</a:t>
            </a:fld>
            <a:endParaRPr lang="en-US"/>
          </a:p>
        </p:txBody>
      </p:sp>
    </p:spTree>
    <p:extLst>
      <p:ext uri="{BB962C8B-B14F-4D97-AF65-F5344CB8AC3E}">
        <p14:creationId xmlns:p14="http://schemas.microsoft.com/office/powerpoint/2010/main" val="2409476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10D2C825-9700-1643-827B-8531781A9CFC}" type="slidenum">
              <a:rPr lang="en-US" smtClean="0"/>
              <a:pPr/>
              <a:t>11</a:t>
            </a:fld>
            <a:endParaRPr lang="en-US"/>
          </a:p>
        </p:txBody>
      </p:sp>
    </p:spTree>
    <p:extLst>
      <p:ext uri="{BB962C8B-B14F-4D97-AF65-F5344CB8AC3E}">
        <p14:creationId xmlns:p14="http://schemas.microsoft.com/office/powerpoint/2010/main" val="952757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10D2C825-9700-1643-827B-8531781A9CFC}" type="slidenum">
              <a:rPr lang="en-US" smtClean="0"/>
              <a:pPr/>
              <a:t>12</a:t>
            </a:fld>
            <a:endParaRPr lang="en-US"/>
          </a:p>
        </p:txBody>
      </p:sp>
    </p:spTree>
    <p:extLst>
      <p:ext uri="{BB962C8B-B14F-4D97-AF65-F5344CB8AC3E}">
        <p14:creationId xmlns:p14="http://schemas.microsoft.com/office/powerpoint/2010/main" val="952757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D2C825-9700-1643-827B-8531781A9CFC}" type="slidenum">
              <a:rPr lang="en-US" smtClean="0"/>
              <a:pPr/>
              <a:t>13</a:t>
            </a:fld>
            <a:endParaRPr lang="en-US"/>
          </a:p>
        </p:txBody>
      </p:sp>
    </p:spTree>
    <p:extLst>
      <p:ext uri="{BB962C8B-B14F-4D97-AF65-F5344CB8AC3E}">
        <p14:creationId xmlns:p14="http://schemas.microsoft.com/office/powerpoint/2010/main" val="952757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D2C825-9700-1643-827B-8531781A9CFC}" type="slidenum">
              <a:rPr lang="en-US" smtClean="0"/>
              <a:pPr/>
              <a:t>14</a:t>
            </a:fld>
            <a:endParaRPr lang="en-US"/>
          </a:p>
        </p:txBody>
      </p:sp>
    </p:spTree>
    <p:extLst>
      <p:ext uri="{BB962C8B-B14F-4D97-AF65-F5344CB8AC3E}">
        <p14:creationId xmlns:p14="http://schemas.microsoft.com/office/powerpoint/2010/main" val="1993052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0D2C825-9700-1643-827B-8531781A9CFC}" type="slidenum">
              <a:rPr lang="en-US" smtClean="0"/>
              <a:pPr/>
              <a:t>15</a:t>
            </a:fld>
            <a:endParaRPr lang="en-US"/>
          </a:p>
        </p:txBody>
      </p:sp>
    </p:spTree>
    <p:extLst>
      <p:ext uri="{BB962C8B-B14F-4D97-AF65-F5344CB8AC3E}">
        <p14:creationId xmlns:p14="http://schemas.microsoft.com/office/powerpoint/2010/main" val="3024583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0D2C825-9700-1643-827B-8531781A9CFC}" type="slidenum">
              <a:rPr lang="en-US" smtClean="0"/>
              <a:pPr/>
              <a:t>16</a:t>
            </a:fld>
            <a:endParaRPr lang="en-US"/>
          </a:p>
        </p:txBody>
      </p:sp>
    </p:spTree>
    <p:extLst>
      <p:ext uri="{BB962C8B-B14F-4D97-AF65-F5344CB8AC3E}">
        <p14:creationId xmlns:p14="http://schemas.microsoft.com/office/powerpoint/2010/main" val="867993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D2C825-9700-1643-827B-8531781A9CFC}" type="slidenum">
              <a:rPr lang="en-US" smtClean="0"/>
              <a:pPr/>
              <a:t>17</a:t>
            </a:fld>
            <a:endParaRPr lang="en-US"/>
          </a:p>
        </p:txBody>
      </p:sp>
    </p:spTree>
    <p:extLst>
      <p:ext uri="{BB962C8B-B14F-4D97-AF65-F5344CB8AC3E}">
        <p14:creationId xmlns:p14="http://schemas.microsoft.com/office/powerpoint/2010/main" val="3962937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D2C825-9700-1643-827B-8531781A9CFC}" type="slidenum">
              <a:rPr lang="en-US" smtClean="0"/>
              <a:pPr/>
              <a:t>18</a:t>
            </a:fld>
            <a:endParaRPr lang="en-US"/>
          </a:p>
        </p:txBody>
      </p:sp>
    </p:spTree>
    <p:extLst>
      <p:ext uri="{BB962C8B-B14F-4D97-AF65-F5344CB8AC3E}">
        <p14:creationId xmlns:p14="http://schemas.microsoft.com/office/powerpoint/2010/main" val="2970146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D2C825-9700-1643-827B-8531781A9CFC}" type="slidenum">
              <a:rPr lang="en-US" smtClean="0"/>
              <a:pPr/>
              <a:t>19</a:t>
            </a:fld>
            <a:endParaRPr lang="en-US"/>
          </a:p>
        </p:txBody>
      </p:sp>
    </p:spTree>
    <p:extLst>
      <p:ext uri="{BB962C8B-B14F-4D97-AF65-F5344CB8AC3E}">
        <p14:creationId xmlns:p14="http://schemas.microsoft.com/office/powerpoint/2010/main" val="1756390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10D2C825-9700-1643-827B-8531781A9CFC}" type="slidenum">
              <a:rPr lang="en-US" smtClean="0"/>
              <a:pPr/>
              <a:t>2</a:t>
            </a:fld>
            <a:endParaRPr lang="en-US"/>
          </a:p>
        </p:txBody>
      </p:sp>
    </p:spTree>
    <p:extLst>
      <p:ext uri="{BB962C8B-B14F-4D97-AF65-F5344CB8AC3E}">
        <p14:creationId xmlns:p14="http://schemas.microsoft.com/office/powerpoint/2010/main" val="2571804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D2C825-9700-1643-827B-8531781A9CFC}" type="slidenum">
              <a:rPr lang="en-US" smtClean="0"/>
              <a:pPr/>
              <a:t>20</a:t>
            </a:fld>
            <a:endParaRPr lang="en-US"/>
          </a:p>
        </p:txBody>
      </p:sp>
    </p:spTree>
    <p:extLst>
      <p:ext uri="{BB962C8B-B14F-4D97-AF65-F5344CB8AC3E}">
        <p14:creationId xmlns:p14="http://schemas.microsoft.com/office/powerpoint/2010/main" val="3546721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D2C825-9700-1643-827B-8531781A9CFC}" type="slidenum">
              <a:rPr lang="en-US" smtClean="0"/>
              <a:pPr/>
              <a:t>21</a:t>
            </a:fld>
            <a:endParaRPr lang="en-US"/>
          </a:p>
        </p:txBody>
      </p:sp>
    </p:spTree>
    <p:extLst>
      <p:ext uri="{BB962C8B-B14F-4D97-AF65-F5344CB8AC3E}">
        <p14:creationId xmlns:p14="http://schemas.microsoft.com/office/powerpoint/2010/main" val="1403106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D2C825-9700-1643-827B-8531781A9CFC}" type="slidenum">
              <a:rPr lang="en-US" smtClean="0"/>
              <a:pPr/>
              <a:t>22</a:t>
            </a:fld>
            <a:endParaRPr lang="en-US"/>
          </a:p>
        </p:txBody>
      </p:sp>
    </p:spTree>
    <p:extLst>
      <p:ext uri="{BB962C8B-B14F-4D97-AF65-F5344CB8AC3E}">
        <p14:creationId xmlns:p14="http://schemas.microsoft.com/office/powerpoint/2010/main" val="840011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D2C825-9700-1643-827B-8531781A9CFC}" type="slidenum">
              <a:rPr lang="en-US" smtClean="0"/>
              <a:pPr/>
              <a:t>23</a:t>
            </a:fld>
            <a:endParaRPr lang="en-US"/>
          </a:p>
        </p:txBody>
      </p:sp>
    </p:spTree>
    <p:extLst>
      <p:ext uri="{BB962C8B-B14F-4D97-AF65-F5344CB8AC3E}">
        <p14:creationId xmlns:p14="http://schemas.microsoft.com/office/powerpoint/2010/main" val="413402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D2C825-9700-1643-827B-8531781A9CFC}" type="slidenum">
              <a:rPr lang="en-US" smtClean="0"/>
              <a:pPr/>
              <a:t>24</a:t>
            </a:fld>
            <a:endParaRPr lang="en-US"/>
          </a:p>
        </p:txBody>
      </p:sp>
    </p:spTree>
    <p:extLst>
      <p:ext uri="{BB962C8B-B14F-4D97-AF65-F5344CB8AC3E}">
        <p14:creationId xmlns:p14="http://schemas.microsoft.com/office/powerpoint/2010/main" val="32461950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D2C825-9700-1643-827B-8531781A9CFC}" type="slidenum">
              <a:rPr lang="en-US" smtClean="0"/>
              <a:pPr/>
              <a:t>25</a:t>
            </a:fld>
            <a:endParaRPr lang="en-US"/>
          </a:p>
        </p:txBody>
      </p:sp>
    </p:spTree>
    <p:extLst>
      <p:ext uri="{BB962C8B-B14F-4D97-AF65-F5344CB8AC3E}">
        <p14:creationId xmlns:p14="http://schemas.microsoft.com/office/powerpoint/2010/main" val="25477698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D2C825-9700-1643-827B-8531781A9CFC}" type="slidenum">
              <a:rPr lang="en-US" smtClean="0"/>
              <a:pPr/>
              <a:t>26</a:t>
            </a:fld>
            <a:endParaRPr lang="en-US"/>
          </a:p>
        </p:txBody>
      </p:sp>
    </p:spTree>
    <p:extLst>
      <p:ext uri="{BB962C8B-B14F-4D97-AF65-F5344CB8AC3E}">
        <p14:creationId xmlns:p14="http://schemas.microsoft.com/office/powerpoint/2010/main" val="157566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D2C825-9700-1643-827B-8531781A9CFC}" type="slidenum">
              <a:rPr lang="en-US" smtClean="0"/>
              <a:pPr/>
              <a:t>3</a:t>
            </a:fld>
            <a:endParaRPr lang="en-US"/>
          </a:p>
        </p:txBody>
      </p:sp>
    </p:spTree>
    <p:extLst>
      <p:ext uri="{BB962C8B-B14F-4D97-AF65-F5344CB8AC3E}">
        <p14:creationId xmlns:p14="http://schemas.microsoft.com/office/powerpoint/2010/main" val="3828015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D2C825-9700-1643-827B-8531781A9CFC}" type="slidenum">
              <a:rPr lang="en-US" smtClean="0"/>
              <a:pPr/>
              <a:t>4</a:t>
            </a:fld>
            <a:endParaRPr lang="en-US"/>
          </a:p>
        </p:txBody>
      </p:sp>
    </p:spTree>
    <p:extLst>
      <p:ext uri="{BB962C8B-B14F-4D97-AF65-F5344CB8AC3E}">
        <p14:creationId xmlns:p14="http://schemas.microsoft.com/office/powerpoint/2010/main" val="3661720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a:p>
            <a:endParaRPr lang="en-US" dirty="0"/>
          </a:p>
        </p:txBody>
      </p:sp>
      <p:sp>
        <p:nvSpPr>
          <p:cNvPr id="4" name="Slide Number Placeholder 3"/>
          <p:cNvSpPr>
            <a:spLocks noGrp="1"/>
          </p:cNvSpPr>
          <p:nvPr>
            <p:ph type="sldNum" sz="quarter" idx="10"/>
          </p:nvPr>
        </p:nvSpPr>
        <p:spPr/>
        <p:txBody>
          <a:bodyPr/>
          <a:lstStyle/>
          <a:p>
            <a:fld id="{10D2C825-9700-1643-827B-8531781A9CFC}" type="slidenum">
              <a:rPr lang="en-US" smtClean="0"/>
              <a:pPr/>
              <a:t>5</a:t>
            </a:fld>
            <a:endParaRPr lang="en-US" dirty="0"/>
          </a:p>
        </p:txBody>
      </p:sp>
    </p:spTree>
    <p:extLst>
      <p:ext uri="{BB962C8B-B14F-4D97-AF65-F5344CB8AC3E}">
        <p14:creationId xmlns:p14="http://schemas.microsoft.com/office/powerpoint/2010/main" val="1595804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D2C825-9700-1643-827B-8531781A9CFC}" type="slidenum">
              <a:rPr lang="en-US" smtClean="0"/>
              <a:pPr/>
              <a:t>6</a:t>
            </a:fld>
            <a:endParaRPr lang="en-US"/>
          </a:p>
        </p:txBody>
      </p:sp>
    </p:spTree>
    <p:extLst>
      <p:ext uri="{BB962C8B-B14F-4D97-AF65-F5344CB8AC3E}">
        <p14:creationId xmlns:p14="http://schemas.microsoft.com/office/powerpoint/2010/main" val="77218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D2C825-9700-1643-827B-8531781A9CFC}" type="slidenum">
              <a:rPr lang="en-US" smtClean="0"/>
              <a:pPr/>
              <a:t>7</a:t>
            </a:fld>
            <a:endParaRPr lang="en-US"/>
          </a:p>
        </p:txBody>
      </p:sp>
    </p:spTree>
    <p:extLst>
      <p:ext uri="{BB962C8B-B14F-4D97-AF65-F5344CB8AC3E}">
        <p14:creationId xmlns:p14="http://schemas.microsoft.com/office/powerpoint/2010/main" val="493247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D2C825-9700-1643-827B-8531781A9CFC}" type="slidenum">
              <a:rPr lang="en-US" smtClean="0"/>
              <a:pPr/>
              <a:t>8</a:t>
            </a:fld>
            <a:endParaRPr lang="en-US"/>
          </a:p>
        </p:txBody>
      </p:sp>
    </p:spTree>
    <p:extLst>
      <p:ext uri="{BB962C8B-B14F-4D97-AF65-F5344CB8AC3E}">
        <p14:creationId xmlns:p14="http://schemas.microsoft.com/office/powerpoint/2010/main" val="3601636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D2C825-9700-1643-827B-8531781A9CFC}" type="slidenum">
              <a:rPr lang="en-US" smtClean="0"/>
              <a:pPr/>
              <a:t>9</a:t>
            </a:fld>
            <a:endParaRPr lang="en-US"/>
          </a:p>
        </p:txBody>
      </p:sp>
    </p:spTree>
    <p:extLst>
      <p:ext uri="{BB962C8B-B14F-4D97-AF65-F5344CB8AC3E}">
        <p14:creationId xmlns:p14="http://schemas.microsoft.com/office/powerpoint/2010/main" val="1225065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ctr">
              <a:defRPr sz="44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9A7CF722-F9D4-9246-ABB6-C0847052D23A}" type="slidenum">
              <a:rPr lang="en-US" smtClean="0"/>
              <a:pPr/>
              <a:t>‹#›</a:t>
            </a:fld>
            <a:endParaRPr lang="en-US"/>
          </a:p>
        </p:txBody>
      </p:sp>
    </p:spTree>
    <p:extLst>
      <p:ext uri="{BB962C8B-B14F-4D97-AF65-F5344CB8AC3E}">
        <p14:creationId xmlns:p14="http://schemas.microsoft.com/office/powerpoint/2010/main" val="3726051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F7011B8-1A1A-184E-9CA1-BEB429FD2349}" type="datetimeFigureOut">
              <a:rPr lang="en-US" smtClean="0"/>
              <a:pPr/>
              <a:t>3/10/16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A7CF722-F9D4-9246-ABB6-C0847052D23A}" type="slidenum">
              <a:rPr lang="en-US" smtClean="0"/>
              <a:pPr/>
              <a:t>‹#›</a:t>
            </a:fld>
            <a:endParaRPr lang="en-US"/>
          </a:p>
        </p:txBody>
      </p:sp>
    </p:spTree>
    <p:extLst>
      <p:ext uri="{BB962C8B-B14F-4D97-AF65-F5344CB8AC3E}">
        <p14:creationId xmlns:p14="http://schemas.microsoft.com/office/powerpoint/2010/main" val="3765939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F7011B8-1A1A-184E-9CA1-BEB429FD2349}" type="datetimeFigureOut">
              <a:rPr lang="en-US" smtClean="0"/>
              <a:pPr/>
              <a:t>3/10/16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A7CF722-F9D4-9246-ABB6-C0847052D23A}" type="slidenum">
              <a:rPr lang="en-US" smtClean="0"/>
              <a:pPr/>
              <a:t>‹#›</a:t>
            </a:fld>
            <a:endParaRPr lang="en-US"/>
          </a:p>
        </p:txBody>
      </p:sp>
    </p:spTree>
    <p:extLst>
      <p:ext uri="{BB962C8B-B14F-4D97-AF65-F5344CB8AC3E}">
        <p14:creationId xmlns:p14="http://schemas.microsoft.com/office/powerpoint/2010/main" val="1479133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F7011B8-1A1A-184E-9CA1-BEB429FD2349}" type="datetimeFigureOut">
              <a:rPr lang="en-US" smtClean="0"/>
              <a:pPr/>
              <a:t>3/10/16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A7CF722-F9D4-9246-ABB6-C0847052D23A}" type="slidenum">
              <a:rPr lang="en-US" smtClean="0"/>
              <a:pPr/>
              <a:t>‹#›</a:t>
            </a:fld>
            <a:endParaRPr lang="en-US"/>
          </a:p>
        </p:txBody>
      </p:sp>
    </p:spTree>
    <p:extLst>
      <p:ext uri="{BB962C8B-B14F-4D97-AF65-F5344CB8AC3E}">
        <p14:creationId xmlns:p14="http://schemas.microsoft.com/office/powerpoint/2010/main" val="1037893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F7011B8-1A1A-184E-9CA1-BEB429FD2349}" type="datetimeFigureOut">
              <a:rPr lang="en-US" smtClean="0"/>
              <a:pPr/>
              <a:t>3/10/16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A7CF722-F9D4-9246-ABB6-C0847052D23A}" type="slidenum">
              <a:rPr lang="en-US" smtClean="0"/>
              <a:pPr/>
              <a:t>‹#›</a:t>
            </a:fld>
            <a:endParaRPr lang="en-US"/>
          </a:p>
        </p:txBody>
      </p:sp>
    </p:spTree>
    <p:extLst>
      <p:ext uri="{BB962C8B-B14F-4D97-AF65-F5344CB8AC3E}">
        <p14:creationId xmlns:p14="http://schemas.microsoft.com/office/powerpoint/2010/main" val="17407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A7CF722-F9D4-9246-ABB6-C0847052D23A}" type="slidenum">
              <a:rPr lang="en-US" smtClean="0"/>
              <a:pPr/>
              <a:t>‹#›</a:t>
            </a:fld>
            <a:endParaRPr lang="en-US"/>
          </a:p>
        </p:txBody>
      </p:sp>
    </p:spTree>
    <p:extLst>
      <p:ext uri="{BB962C8B-B14F-4D97-AF65-F5344CB8AC3E}">
        <p14:creationId xmlns:p14="http://schemas.microsoft.com/office/powerpoint/2010/main" val="1038795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F7011B8-1A1A-184E-9CA1-BEB429FD2349}" type="datetimeFigureOut">
              <a:rPr lang="en-US" smtClean="0"/>
              <a:pPr/>
              <a:t>3/10/16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9A7CF722-F9D4-9246-ABB6-C0847052D23A}" type="slidenum">
              <a:rPr lang="en-US" smtClean="0"/>
              <a:pPr/>
              <a:t>‹#›</a:t>
            </a:fld>
            <a:endParaRPr lang="en-US"/>
          </a:p>
        </p:txBody>
      </p:sp>
    </p:spTree>
    <p:extLst>
      <p:ext uri="{BB962C8B-B14F-4D97-AF65-F5344CB8AC3E}">
        <p14:creationId xmlns:p14="http://schemas.microsoft.com/office/powerpoint/2010/main" val="2376766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9A7CF722-F9D4-9246-ABB6-C0847052D23A}" type="slidenum">
              <a:rPr lang="en-US" smtClean="0"/>
              <a:pPr/>
              <a:t>‹#›</a:t>
            </a:fld>
            <a:endParaRPr lang="en-US"/>
          </a:p>
        </p:txBody>
      </p:sp>
    </p:spTree>
    <p:extLst>
      <p:ext uri="{BB962C8B-B14F-4D97-AF65-F5344CB8AC3E}">
        <p14:creationId xmlns:p14="http://schemas.microsoft.com/office/powerpoint/2010/main" val="1879878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A7CF722-F9D4-9246-ABB6-C0847052D23A}" type="slidenum">
              <a:rPr lang="en-US" smtClean="0"/>
              <a:pPr/>
              <a:t>‹#›</a:t>
            </a:fld>
            <a:endParaRPr lang="en-US"/>
          </a:p>
        </p:txBody>
      </p:sp>
    </p:spTree>
    <p:extLst>
      <p:ext uri="{BB962C8B-B14F-4D97-AF65-F5344CB8AC3E}">
        <p14:creationId xmlns:p14="http://schemas.microsoft.com/office/powerpoint/2010/main" val="95496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F7011B8-1A1A-184E-9CA1-BEB429FD2349}" type="datetimeFigureOut">
              <a:rPr lang="en-US" smtClean="0"/>
              <a:pPr/>
              <a:t>3/10/16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A7CF722-F9D4-9246-ABB6-C0847052D23A}" type="slidenum">
              <a:rPr lang="en-US" smtClean="0"/>
              <a:pPr/>
              <a:t>‹#›</a:t>
            </a:fld>
            <a:endParaRPr lang="en-US"/>
          </a:p>
        </p:txBody>
      </p:sp>
    </p:spTree>
    <p:extLst>
      <p:ext uri="{BB962C8B-B14F-4D97-AF65-F5344CB8AC3E}">
        <p14:creationId xmlns:p14="http://schemas.microsoft.com/office/powerpoint/2010/main" val="3451418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F7011B8-1A1A-184E-9CA1-BEB429FD2349}" type="datetimeFigureOut">
              <a:rPr lang="en-US" smtClean="0"/>
              <a:pPr/>
              <a:t>3/10/16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A7CF722-F9D4-9246-ABB6-C0847052D23A}" type="slidenum">
              <a:rPr lang="en-US" smtClean="0"/>
              <a:pPr/>
              <a:t>‹#›</a:t>
            </a:fld>
            <a:endParaRPr lang="en-US"/>
          </a:p>
        </p:txBody>
      </p:sp>
    </p:spTree>
    <p:extLst>
      <p:ext uri="{BB962C8B-B14F-4D97-AF65-F5344CB8AC3E}">
        <p14:creationId xmlns:p14="http://schemas.microsoft.com/office/powerpoint/2010/main" val="34918305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C1D3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FFFF"/>
                </a:solidFill>
              </a:defRPr>
            </a:lvl1pPr>
          </a:lstStyle>
          <a:p>
            <a:fld id="{9A7CF722-F9D4-9246-ABB6-C0847052D23A}" type="slidenum">
              <a:rPr lang="en-US" smtClean="0"/>
              <a:pPr/>
              <a:t>‹#›</a:t>
            </a:fld>
            <a:endParaRPr lang="en-US"/>
          </a:p>
        </p:txBody>
      </p:sp>
    </p:spTree>
    <p:extLst>
      <p:ext uri="{BB962C8B-B14F-4D97-AF65-F5344CB8AC3E}">
        <p14:creationId xmlns:p14="http://schemas.microsoft.com/office/powerpoint/2010/main" val="661281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12369" y="2967335"/>
            <a:ext cx="1739065" cy="923330"/>
          </a:xfrm>
          <a:prstGeom prst="rect">
            <a:avLst/>
          </a:prstGeom>
          <a:noFill/>
        </p:spPr>
        <p:txBody>
          <a:bodyPr wrap="none" rtlCol="0">
            <a:spAutoFit/>
          </a:bodyPr>
          <a:lstStyle/>
          <a:p>
            <a:r>
              <a:rPr lang="en-US" sz="5400" dirty="0" smtClean="0">
                <a:solidFill>
                  <a:srgbClr val="FFFFFF"/>
                </a:solidFill>
              </a:rPr>
              <a:t>Voice</a:t>
            </a:r>
            <a:endParaRPr lang="en-US" sz="5400" dirty="0">
              <a:solidFill>
                <a:srgbClr val="FFFFFF"/>
              </a:solidFill>
            </a:endParaRPr>
          </a:p>
        </p:txBody>
      </p:sp>
      <p:pic>
        <p:nvPicPr>
          <p:cNvPr id="3" name="Picture 2" descr="Screen Shot 2015-08-23 at 12.37.58 PM.png"/>
          <p:cNvPicPr>
            <a:picLocks noChangeAspect="1"/>
          </p:cNvPicPr>
          <p:nvPr/>
        </p:nvPicPr>
        <p:blipFill rotWithShape="1">
          <a:blip r:embed="rId3">
            <a:extLst>
              <a:ext uri="{28A0092B-C50C-407E-A947-70E740481C1C}">
                <a14:useLocalDpi xmlns:a14="http://schemas.microsoft.com/office/drawing/2010/main" val="0"/>
              </a:ext>
            </a:extLst>
          </a:blip>
          <a:srcRect t="18496"/>
          <a:stretch/>
        </p:blipFill>
        <p:spPr>
          <a:xfrm>
            <a:off x="3651250" y="1904999"/>
            <a:ext cx="4889500" cy="3819525"/>
          </a:xfrm>
          <a:prstGeom prst="rect">
            <a:avLst/>
          </a:prstGeom>
        </p:spPr>
      </p:pic>
      <p:sp>
        <p:nvSpPr>
          <p:cNvPr id="4" name="TextBox 3"/>
          <p:cNvSpPr txBox="1"/>
          <p:nvPr/>
        </p:nvSpPr>
        <p:spPr>
          <a:xfrm>
            <a:off x="3335077" y="682940"/>
            <a:ext cx="5523173" cy="1077218"/>
          </a:xfrm>
          <a:prstGeom prst="rect">
            <a:avLst/>
          </a:prstGeom>
          <a:noFill/>
        </p:spPr>
        <p:txBody>
          <a:bodyPr wrap="square" rtlCol="0">
            <a:spAutoFit/>
          </a:bodyPr>
          <a:lstStyle/>
          <a:p>
            <a:pPr algn="ctr"/>
            <a:r>
              <a:rPr lang="en-US" sz="3200" dirty="0" smtClean="0">
                <a:solidFill>
                  <a:srgbClr val="FFFFFF"/>
                </a:solidFill>
              </a:rPr>
              <a:t>Why was the road crossed </a:t>
            </a:r>
          </a:p>
          <a:p>
            <a:pPr algn="ctr"/>
            <a:r>
              <a:rPr lang="en-US" sz="3200" dirty="0" smtClean="0">
                <a:solidFill>
                  <a:srgbClr val="FFFFFF"/>
                </a:solidFill>
              </a:rPr>
              <a:t>by the chicken?</a:t>
            </a:r>
            <a:endParaRPr lang="en-US" sz="3200" dirty="0">
              <a:solidFill>
                <a:srgbClr val="FFFFFF"/>
              </a:solidFill>
            </a:endParaRPr>
          </a:p>
        </p:txBody>
      </p:sp>
      <p:sp>
        <p:nvSpPr>
          <p:cNvPr id="2" name="TextBox 1"/>
          <p:cNvSpPr txBox="1"/>
          <p:nvPr/>
        </p:nvSpPr>
        <p:spPr>
          <a:xfrm>
            <a:off x="3598323" y="6282137"/>
            <a:ext cx="2005627" cy="369332"/>
          </a:xfrm>
          <a:prstGeom prst="rect">
            <a:avLst/>
          </a:prstGeom>
          <a:noFill/>
        </p:spPr>
        <p:txBody>
          <a:bodyPr wrap="none" rtlCol="0">
            <a:spAutoFit/>
          </a:bodyPr>
          <a:lstStyle/>
          <a:p>
            <a:r>
              <a:rPr lang="en-US" dirty="0" smtClean="0">
                <a:solidFill>
                  <a:schemeClr val="bg1"/>
                </a:solidFill>
              </a:rPr>
              <a:t>Gayle Moran, Ph.D.</a:t>
            </a:r>
            <a:endParaRPr lang="en-US" dirty="0">
              <a:solidFill>
                <a:schemeClr val="bg1"/>
              </a:solidFill>
            </a:endParaRPr>
          </a:p>
        </p:txBody>
      </p:sp>
    </p:spTree>
    <p:extLst>
      <p:ext uri="{BB962C8B-B14F-4D97-AF65-F5344CB8AC3E}">
        <p14:creationId xmlns:p14="http://schemas.microsoft.com/office/powerpoint/2010/main" val="322077486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1" y="1495535"/>
            <a:ext cx="7679765" cy="954107"/>
          </a:xfrm>
          <a:prstGeom prst="rect">
            <a:avLst/>
          </a:prstGeom>
          <a:noFill/>
        </p:spPr>
        <p:txBody>
          <a:bodyPr wrap="square" rtlCol="0">
            <a:spAutoFit/>
          </a:bodyPr>
          <a:lstStyle/>
          <a:p>
            <a:r>
              <a:rPr lang="en-US" sz="2800" dirty="0" smtClean="0">
                <a:solidFill>
                  <a:srgbClr val="FFFFFF"/>
                </a:solidFill>
              </a:rPr>
              <a:t>Identify the topic you are discussing and place it in the subject position. </a:t>
            </a:r>
            <a:endParaRPr lang="en-US" sz="2800" dirty="0">
              <a:solidFill>
                <a:srgbClr val="FFFFFF"/>
              </a:solidFill>
            </a:endParaRPr>
          </a:p>
        </p:txBody>
      </p:sp>
      <p:sp>
        <p:nvSpPr>
          <p:cNvPr id="5" name="TextBox 4"/>
          <p:cNvSpPr txBox="1"/>
          <p:nvPr/>
        </p:nvSpPr>
        <p:spPr>
          <a:xfrm>
            <a:off x="762001" y="3166454"/>
            <a:ext cx="5812008" cy="523220"/>
          </a:xfrm>
          <a:prstGeom prst="rect">
            <a:avLst/>
          </a:prstGeom>
          <a:noFill/>
        </p:spPr>
        <p:txBody>
          <a:bodyPr wrap="none" rtlCol="0">
            <a:spAutoFit/>
          </a:bodyPr>
          <a:lstStyle/>
          <a:p>
            <a:r>
              <a:rPr lang="en-US" sz="2800" dirty="0" smtClean="0">
                <a:solidFill>
                  <a:srgbClr val="FFFFFF"/>
                </a:solidFill>
              </a:rPr>
              <a:t>The preprocessor sorts the two arrays. </a:t>
            </a:r>
            <a:endParaRPr lang="en-US" sz="2800" dirty="0">
              <a:solidFill>
                <a:srgbClr val="FFFFFF"/>
              </a:solidFill>
            </a:endParaRPr>
          </a:p>
        </p:txBody>
      </p:sp>
      <p:sp>
        <p:nvSpPr>
          <p:cNvPr id="6" name="TextBox 5"/>
          <p:cNvSpPr txBox="1"/>
          <p:nvPr/>
        </p:nvSpPr>
        <p:spPr>
          <a:xfrm>
            <a:off x="762001" y="3968656"/>
            <a:ext cx="7028261" cy="523220"/>
          </a:xfrm>
          <a:prstGeom prst="rect">
            <a:avLst/>
          </a:prstGeom>
          <a:noFill/>
        </p:spPr>
        <p:txBody>
          <a:bodyPr wrap="none" rtlCol="0">
            <a:spAutoFit/>
          </a:bodyPr>
          <a:lstStyle/>
          <a:p>
            <a:r>
              <a:rPr lang="en-US" sz="2800" dirty="0" smtClean="0">
                <a:solidFill>
                  <a:srgbClr val="FFFFFF"/>
                </a:solidFill>
              </a:rPr>
              <a:t>The two arrays are sorted by the preprocessor. </a:t>
            </a:r>
            <a:endParaRPr lang="en-US" sz="2800" dirty="0">
              <a:solidFill>
                <a:srgbClr val="FFFFFF"/>
              </a:solidFill>
            </a:endParaRPr>
          </a:p>
        </p:txBody>
      </p:sp>
      <p:sp>
        <p:nvSpPr>
          <p:cNvPr id="7" name="Title 6"/>
          <p:cNvSpPr>
            <a:spLocks noGrp="1"/>
          </p:cNvSpPr>
          <p:nvPr>
            <p:ph type="title"/>
          </p:nvPr>
        </p:nvSpPr>
        <p:spPr/>
        <p:txBody>
          <a:bodyPr/>
          <a:lstStyle/>
          <a:p>
            <a:r>
              <a:rPr lang="en-US" dirty="0" smtClean="0"/>
              <a:t>Active or Passive Voice?</a:t>
            </a:r>
            <a:endParaRPr lang="en-US" dirty="0"/>
          </a:p>
        </p:txBody>
      </p:sp>
      <p:cxnSp>
        <p:nvCxnSpPr>
          <p:cNvPr id="3" name="Straight Connector 2"/>
          <p:cNvCxnSpPr/>
          <p:nvPr/>
        </p:nvCxnSpPr>
        <p:spPr>
          <a:xfrm>
            <a:off x="2628900" y="1955800"/>
            <a:ext cx="6731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a:off x="1435100" y="3638874"/>
            <a:ext cx="18669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a:off x="1435100" y="4441076"/>
            <a:ext cx="1549400"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do I use passive voice?</a:t>
            </a:r>
            <a:endParaRPr lang="en-US" dirty="0"/>
          </a:p>
        </p:txBody>
      </p:sp>
      <p:sp>
        <p:nvSpPr>
          <p:cNvPr id="5" name="TextBox 4"/>
          <p:cNvSpPr txBox="1"/>
          <p:nvPr/>
        </p:nvSpPr>
        <p:spPr>
          <a:xfrm>
            <a:off x="203199" y="1669534"/>
            <a:ext cx="2990572" cy="461665"/>
          </a:xfrm>
          <a:prstGeom prst="rect">
            <a:avLst/>
          </a:prstGeom>
          <a:solidFill>
            <a:schemeClr val="tx2">
              <a:lumMod val="40000"/>
              <a:lumOff val="60000"/>
            </a:schemeClr>
          </a:solidFill>
          <a:ln>
            <a:noFill/>
          </a:ln>
          <a:scene3d>
            <a:camera prst="orthographicFront"/>
            <a:lightRig rig="threePt" dir="t"/>
          </a:scene3d>
          <a:sp3d>
            <a:bevelT/>
          </a:sp3d>
        </p:spPr>
        <p:txBody>
          <a:bodyPr wrap="square" rtlCol="0">
            <a:spAutoFit/>
          </a:bodyPr>
          <a:lstStyle/>
          <a:p>
            <a:r>
              <a:rPr lang="en-US" sz="2400" dirty="0" smtClean="0"/>
              <a:t>The actor is unknown. </a:t>
            </a:r>
            <a:endParaRPr lang="en-US" sz="2400" dirty="0"/>
          </a:p>
        </p:txBody>
      </p:sp>
      <p:sp>
        <p:nvSpPr>
          <p:cNvPr id="6" name="TextBox 5"/>
          <p:cNvSpPr txBox="1"/>
          <p:nvPr/>
        </p:nvSpPr>
        <p:spPr>
          <a:xfrm>
            <a:off x="3193772" y="1478697"/>
            <a:ext cx="5632728" cy="830997"/>
          </a:xfrm>
          <a:prstGeom prst="rect">
            <a:avLst/>
          </a:prstGeom>
          <a:noFill/>
        </p:spPr>
        <p:txBody>
          <a:bodyPr wrap="square" rtlCol="0">
            <a:spAutoFit/>
          </a:bodyPr>
          <a:lstStyle/>
          <a:p>
            <a:r>
              <a:rPr lang="en-US" sz="2400" dirty="0" smtClean="0">
                <a:solidFill>
                  <a:srgbClr val="FFFFFF"/>
                </a:solidFill>
              </a:rPr>
              <a:t>The cave paintings of Lascaux were made in the Upper Old Stone Age. </a:t>
            </a:r>
            <a:endParaRPr lang="en-US" sz="2400" dirty="0">
              <a:solidFill>
                <a:srgbClr val="FFFFFF"/>
              </a:solidFill>
            </a:endParaRPr>
          </a:p>
        </p:txBody>
      </p:sp>
      <p:sp>
        <p:nvSpPr>
          <p:cNvPr id="7" name="TextBox 6"/>
          <p:cNvSpPr txBox="1"/>
          <p:nvPr/>
        </p:nvSpPr>
        <p:spPr>
          <a:xfrm>
            <a:off x="203199" y="3004077"/>
            <a:ext cx="2990572" cy="461665"/>
          </a:xfrm>
          <a:prstGeom prst="rect">
            <a:avLst/>
          </a:prstGeom>
          <a:solidFill>
            <a:schemeClr val="tx2">
              <a:lumMod val="40000"/>
              <a:lumOff val="60000"/>
            </a:schemeClr>
          </a:solidFill>
          <a:ln>
            <a:noFill/>
          </a:ln>
          <a:scene3d>
            <a:camera prst="orthographicFront"/>
            <a:lightRig rig="threePt" dir="t"/>
          </a:scene3d>
          <a:sp3d>
            <a:bevelT/>
          </a:sp3d>
        </p:spPr>
        <p:txBody>
          <a:bodyPr wrap="none" rtlCol="0">
            <a:spAutoFit/>
          </a:bodyPr>
          <a:lstStyle/>
          <a:p>
            <a:r>
              <a:rPr lang="en-US" sz="2400" dirty="0" smtClean="0"/>
              <a:t>The actor is irrelevant. </a:t>
            </a:r>
            <a:endParaRPr lang="en-US" sz="2400" dirty="0"/>
          </a:p>
        </p:txBody>
      </p:sp>
      <p:sp>
        <p:nvSpPr>
          <p:cNvPr id="8" name="TextBox 7"/>
          <p:cNvSpPr txBox="1"/>
          <p:nvPr/>
        </p:nvSpPr>
        <p:spPr>
          <a:xfrm>
            <a:off x="3314700" y="2852719"/>
            <a:ext cx="5676900" cy="830997"/>
          </a:xfrm>
          <a:prstGeom prst="rect">
            <a:avLst/>
          </a:prstGeom>
          <a:noFill/>
        </p:spPr>
        <p:txBody>
          <a:bodyPr wrap="square" rtlCol="0">
            <a:spAutoFit/>
          </a:bodyPr>
          <a:lstStyle/>
          <a:p>
            <a:r>
              <a:rPr lang="en-US" sz="2400" dirty="0" smtClean="0">
                <a:solidFill>
                  <a:srgbClr val="FFFFFF"/>
                </a:solidFill>
              </a:rPr>
              <a:t>An experimental solar power plant will be built in the Australian desert. </a:t>
            </a:r>
            <a:endParaRPr lang="en-US" sz="2400" dirty="0">
              <a:solidFill>
                <a:srgbClr val="FFFFFF"/>
              </a:solidFill>
            </a:endParaRPr>
          </a:p>
        </p:txBody>
      </p:sp>
      <p:sp>
        <p:nvSpPr>
          <p:cNvPr id="9" name="TextBox 8"/>
          <p:cNvSpPr txBox="1"/>
          <p:nvPr/>
        </p:nvSpPr>
        <p:spPr>
          <a:xfrm>
            <a:off x="203199" y="4338619"/>
            <a:ext cx="2990573" cy="1200328"/>
          </a:xfrm>
          <a:prstGeom prst="rect">
            <a:avLst/>
          </a:prstGeom>
          <a:solidFill>
            <a:schemeClr val="tx2">
              <a:lumMod val="40000"/>
              <a:lumOff val="60000"/>
            </a:schemeClr>
          </a:solidFill>
          <a:ln>
            <a:noFill/>
          </a:ln>
          <a:scene3d>
            <a:camera prst="orthographicFront"/>
            <a:lightRig rig="threePt" dir="t"/>
          </a:scene3d>
          <a:sp3d>
            <a:bevelT/>
          </a:sp3d>
        </p:spPr>
        <p:txBody>
          <a:bodyPr wrap="square" rtlCol="0">
            <a:spAutoFit/>
          </a:bodyPr>
          <a:lstStyle/>
          <a:p>
            <a:r>
              <a:rPr lang="en-US" sz="2400" dirty="0" smtClean="0"/>
              <a:t>You want to be vague about who is responsible. </a:t>
            </a:r>
            <a:endParaRPr lang="en-US" sz="2400" dirty="0"/>
          </a:p>
        </p:txBody>
      </p:sp>
      <p:sp>
        <p:nvSpPr>
          <p:cNvPr id="10" name="TextBox 9"/>
          <p:cNvSpPr txBox="1"/>
          <p:nvPr/>
        </p:nvSpPr>
        <p:spPr>
          <a:xfrm>
            <a:off x="3346172" y="4643419"/>
            <a:ext cx="5676900" cy="461665"/>
          </a:xfrm>
          <a:prstGeom prst="rect">
            <a:avLst/>
          </a:prstGeom>
          <a:noFill/>
        </p:spPr>
        <p:txBody>
          <a:bodyPr wrap="square" rtlCol="0">
            <a:spAutoFit/>
          </a:bodyPr>
          <a:lstStyle/>
          <a:p>
            <a:r>
              <a:rPr lang="en-US" sz="2400" dirty="0" smtClean="0">
                <a:solidFill>
                  <a:srgbClr val="FFFFFF"/>
                </a:solidFill>
              </a:rPr>
              <a:t>Mistakes were made. </a:t>
            </a:r>
            <a:endParaRPr lang="en-US" sz="2400" dirty="0">
              <a:solidFill>
                <a:srgbClr val="FFFFFF"/>
              </a:solidFill>
            </a:endParaRPr>
          </a:p>
        </p:txBody>
      </p:sp>
    </p:spTree>
    <p:extLst>
      <p:ext uri="{BB962C8B-B14F-4D97-AF65-F5344CB8AC3E}">
        <p14:creationId xmlns:p14="http://schemas.microsoft.com/office/powerpoint/2010/main" val="14324620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do I use passive voice?</a:t>
            </a:r>
            <a:endParaRPr lang="en-US" dirty="0"/>
          </a:p>
        </p:txBody>
      </p:sp>
      <p:sp>
        <p:nvSpPr>
          <p:cNvPr id="5" name="TextBox 4"/>
          <p:cNvSpPr txBox="1"/>
          <p:nvPr/>
        </p:nvSpPr>
        <p:spPr>
          <a:xfrm>
            <a:off x="203199" y="1542534"/>
            <a:ext cx="2990572" cy="830997"/>
          </a:xfrm>
          <a:prstGeom prst="rect">
            <a:avLst/>
          </a:prstGeom>
          <a:solidFill>
            <a:srgbClr val="8EB4E3"/>
          </a:solidFill>
          <a:ln>
            <a:noFill/>
          </a:ln>
          <a:scene3d>
            <a:camera prst="orthographicFront"/>
            <a:lightRig rig="threePt" dir="t"/>
          </a:scene3d>
          <a:sp3d>
            <a:bevelT/>
          </a:sp3d>
        </p:spPr>
        <p:txBody>
          <a:bodyPr wrap="square" rtlCol="0">
            <a:spAutoFit/>
          </a:bodyPr>
          <a:lstStyle/>
          <a:p>
            <a:r>
              <a:rPr lang="en-US" sz="2400" dirty="0" smtClean="0">
                <a:solidFill>
                  <a:srgbClr val="000000"/>
                </a:solidFill>
              </a:rPr>
              <a:t>You are talking about a general truth. </a:t>
            </a:r>
            <a:endParaRPr lang="en-US" sz="2400" dirty="0">
              <a:solidFill>
                <a:srgbClr val="000000"/>
              </a:solidFill>
            </a:endParaRPr>
          </a:p>
        </p:txBody>
      </p:sp>
      <p:sp>
        <p:nvSpPr>
          <p:cNvPr id="6" name="TextBox 5"/>
          <p:cNvSpPr txBox="1"/>
          <p:nvPr/>
        </p:nvSpPr>
        <p:spPr>
          <a:xfrm>
            <a:off x="3314700" y="1707297"/>
            <a:ext cx="5632728" cy="461665"/>
          </a:xfrm>
          <a:prstGeom prst="rect">
            <a:avLst/>
          </a:prstGeom>
          <a:noFill/>
        </p:spPr>
        <p:txBody>
          <a:bodyPr wrap="square" rtlCol="0">
            <a:spAutoFit/>
          </a:bodyPr>
          <a:lstStyle/>
          <a:p>
            <a:r>
              <a:rPr lang="en-US" sz="2400" dirty="0" smtClean="0">
                <a:solidFill>
                  <a:srgbClr val="FFFFFF"/>
                </a:solidFill>
              </a:rPr>
              <a:t>Rules are made to be broken. </a:t>
            </a:r>
            <a:endParaRPr lang="en-US" sz="2400" dirty="0">
              <a:solidFill>
                <a:srgbClr val="FFFFFF"/>
              </a:solidFill>
            </a:endParaRPr>
          </a:p>
        </p:txBody>
      </p:sp>
      <p:sp>
        <p:nvSpPr>
          <p:cNvPr id="7" name="TextBox 6"/>
          <p:cNvSpPr txBox="1"/>
          <p:nvPr/>
        </p:nvSpPr>
        <p:spPr>
          <a:xfrm>
            <a:off x="171727" y="2737214"/>
            <a:ext cx="3142973" cy="1237723"/>
          </a:xfrm>
          <a:prstGeom prst="rect">
            <a:avLst/>
          </a:prstGeom>
          <a:solidFill>
            <a:srgbClr val="8EB4E3"/>
          </a:solidFill>
          <a:ln>
            <a:noFill/>
          </a:ln>
          <a:scene3d>
            <a:camera prst="orthographicFront"/>
            <a:lightRig rig="threePt" dir="t"/>
          </a:scene3d>
          <a:sp3d>
            <a:bevelT/>
          </a:sp3d>
        </p:spPr>
        <p:txBody>
          <a:bodyPr wrap="square" rtlCol="0">
            <a:spAutoFit/>
          </a:bodyPr>
          <a:lstStyle/>
          <a:p>
            <a:r>
              <a:rPr lang="en-US" sz="2400" dirty="0" smtClean="0">
                <a:solidFill>
                  <a:srgbClr val="000000"/>
                </a:solidFill>
              </a:rPr>
              <a:t>You want to emphasize the person or thing acted on. </a:t>
            </a:r>
            <a:endParaRPr lang="en-US" sz="2400" dirty="0">
              <a:solidFill>
                <a:srgbClr val="000000"/>
              </a:solidFill>
            </a:endParaRPr>
          </a:p>
        </p:txBody>
      </p:sp>
      <p:sp>
        <p:nvSpPr>
          <p:cNvPr id="8" name="TextBox 7"/>
          <p:cNvSpPr txBox="1"/>
          <p:nvPr/>
        </p:nvSpPr>
        <p:spPr>
          <a:xfrm>
            <a:off x="3314700" y="2941619"/>
            <a:ext cx="5676900" cy="830997"/>
          </a:xfrm>
          <a:prstGeom prst="rect">
            <a:avLst/>
          </a:prstGeom>
          <a:noFill/>
        </p:spPr>
        <p:txBody>
          <a:bodyPr wrap="square" rtlCol="0">
            <a:spAutoFit/>
          </a:bodyPr>
          <a:lstStyle/>
          <a:p>
            <a:r>
              <a:rPr lang="en-US" sz="2400" dirty="0" smtClean="0">
                <a:solidFill>
                  <a:srgbClr val="FFFFFF"/>
                </a:solidFill>
              </a:rPr>
              <a:t>Insulin was first discovered in 1921 by researchers at the University of Toronto. </a:t>
            </a:r>
            <a:endParaRPr lang="en-US" sz="2400" dirty="0">
              <a:solidFill>
                <a:srgbClr val="FFFFFF"/>
              </a:solidFill>
            </a:endParaRPr>
          </a:p>
        </p:txBody>
      </p:sp>
      <p:sp>
        <p:nvSpPr>
          <p:cNvPr id="9" name="TextBox 8"/>
          <p:cNvSpPr txBox="1"/>
          <p:nvPr/>
        </p:nvSpPr>
        <p:spPr>
          <a:xfrm>
            <a:off x="203199" y="4338619"/>
            <a:ext cx="2990573" cy="1569660"/>
          </a:xfrm>
          <a:prstGeom prst="rect">
            <a:avLst/>
          </a:prstGeom>
          <a:solidFill>
            <a:srgbClr val="8EB4E3"/>
          </a:solidFill>
          <a:ln>
            <a:noFill/>
          </a:ln>
          <a:scene3d>
            <a:camera prst="orthographicFront"/>
            <a:lightRig rig="threePt" dir="t"/>
          </a:scene3d>
          <a:sp3d>
            <a:bevelT/>
          </a:sp3d>
        </p:spPr>
        <p:txBody>
          <a:bodyPr wrap="square" rtlCol="0">
            <a:spAutoFit/>
          </a:bodyPr>
          <a:lstStyle/>
          <a:p>
            <a:r>
              <a:rPr lang="en-US" sz="2400" dirty="0" smtClean="0">
                <a:solidFill>
                  <a:srgbClr val="000000"/>
                </a:solidFill>
              </a:rPr>
              <a:t>You are writing in a genre that traditionally relies on passive voice. </a:t>
            </a:r>
            <a:endParaRPr lang="en-US" sz="2400" dirty="0">
              <a:solidFill>
                <a:srgbClr val="000000"/>
              </a:solidFill>
            </a:endParaRPr>
          </a:p>
        </p:txBody>
      </p:sp>
      <p:sp>
        <p:nvSpPr>
          <p:cNvPr id="10" name="TextBox 9"/>
          <p:cNvSpPr txBox="1"/>
          <p:nvPr/>
        </p:nvSpPr>
        <p:spPr>
          <a:xfrm>
            <a:off x="3270528" y="4503719"/>
            <a:ext cx="5676900" cy="1200328"/>
          </a:xfrm>
          <a:prstGeom prst="rect">
            <a:avLst/>
          </a:prstGeom>
          <a:noFill/>
        </p:spPr>
        <p:txBody>
          <a:bodyPr wrap="square" rtlCol="0">
            <a:spAutoFit/>
          </a:bodyPr>
          <a:lstStyle/>
          <a:p>
            <a:r>
              <a:rPr lang="en-US" sz="2400" dirty="0" smtClean="0">
                <a:solidFill>
                  <a:srgbClr val="FFFFFF"/>
                </a:solidFill>
              </a:rPr>
              <a:t>The sodium hydroxide was dissolved in water. This solution was then titrated with hydrochloric acid. </a:t>
            </a:r>
            <a:endParaRPr lang="en-US" sz="2400" dirty="0">
              <a:solidFill>
                <a:srgbClr val="FFFFFF"/>
              </a:solidFill>
            </a:endParaRPr>
          </a:p>
        </p:txBody>
      </p:sp>
    </p:spTree>
    <p:extLst>
      <p:ext uri="{BB962C8B-B14F-4D97-AF65-F5344CB8AC3E}">
        <p14:creationId xmlns:p14="http://schemas.microsoft.com/office/powerpoint/2010/main" val="3708062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do I avoid passive voice?</a:t>
            </a:r>
            <a:endParaRPr lang="en-US" dirty="0"/>
          </a:p>
        </p:txBody>
      </p:sp>
      <p:sp>
        <p:nvSpPr>
          <p:cNvPr id="5" name="TextBox 4"/>
          <p:cNvSpPr txBox="1"/>
          <p:nvPr/>
        </p:nvSpPr>
        <p:spPr>
          <a:xfrm>
            <a:off x="203199" y="1758434"/>
            <a:ext cx="2990572" cy="1200328"/>
          </a:xfrm>
          <a:prstGeom prst="rect">
            <a:avLst/>
          </a:prstGeom>
          <a:solidFill>
            <a:srgbClr val="8EB4E3"/>
          </a:solidFill>
          <a:ln>
            <a:noFill/>
          </a:ln>
          <a:scene3d>
            <a:camera prst="orthographicFront"/>
            <a:lightRig rig="threePt" dir="t"/>
          </a:scene3d>
          <a:sp3d>
            <a:bevelT/>
          </a:sp3d>
        </p:spPr>
        <p:txBody>
          <a:bodyPr wrap="square" rtlCol="0">
            <a:spAutoFit/>
          </a:bodyPr>
          <a:lstStyle/>
          <a:p>
            <a:r>
              <a:rPr lang="en-US" sz="2400" dirty="0" smtClean="0">
                <a:solidFill>
                  <a:srgbClr val="000000"/>
                </a:solidFill>
              </a:rPr>
              <a:t>When too many passive sentences can create confusion. </a:t>
            </a:r>
            <a:endParaRPr lang="en-US" sz="2400" dirty="0">
              <a:solidFill>
                <a:srgbClr val="000000"/>
              </a:solidFill>
            </a:endParaRPr>
          </a:p>
        </p:txBody>
      </p:sp>
      <p:sp>
        <p:nvSpPr>
          <p:cNvPr id="6" name="TextBox 5"/>
          <p:cNvSpPr txBox="1"/>
          <p:nvPr/>
        </p:nvSpPr>
        <p:spPr>
          <a:xfrm>
            <a:off x="3314700" y="1923197"/>
            <a:ext cx="5632728" cy="830997"/>
          </a:xfrm>
          <a:prstGeom prst="rect">
            <a:avLst/>
          </a:prstGeom>
          <a:noFill/>
        </p:spPr>
        <p:txBody>
          <a:bodyPr wrap="square" rtlCol="0">
            <a:spAutoFit/>
          </a:bodyPr>
          <a:lstStyle/>
          <a:p>
            <a:r>
              <a:rPr lang="en-US" sz="2400" dirty="0" smtClean="0">
                <a:solidFill>
                  <a:srgbClr val="FFFFFF"/>
                </a:solidFill>
              </a:rPr>
              <a:t>Research has been done to discredit this theory. </a:t>
            </a:r>
            <a:endParaRPr lang="en-US" sz="2400" dirty="0">
              <a:solidFill>
                <a:srgbClr val="FFFFFF"/>
              </a:solidFill>
            </a:endParaRPr>
          </a:p>
        </p:txBody>
      </p:sp>
      <p:sp>
        <p:nvSpPr>
          <p:cNvPr id="7" name="TextBox 6"/>
          <p:cNvSpPr txBox="1"/>
          <p:nvPr/>
        </p:nvSpPr>
        <p:spPr>
          <a:xfrm>
            <a:off x="203199" y="3341142"/>
            <a:ext cx="3142973" cy="830997"/>
          </a:xfrm>
          <a:prstGeom prst="rect">
            <a:avLst/>
          </a:prstGeom>
          <a:solidFill>
            <a:srgbClr val="8EB4E3"/>
          </a:solidFill>
          <a:ln>
            <a:noFill/>
          </a:ln>
          <a:scene3d>
            <a:camera prst="orthographicFront"/>
            <a:lightRig rig="threePt" dir="t"/>
          </a:scene3d>
          <a:sp3d>
            <a:bevelT/>
          </a:sp3d>
        </p:spPr>
        <p:txBody>
          <a:bodyPr wrap="square" rtlCol="0">
            <a:spAutoFit/>
          </a:bodyPr>
          <a:lstStyle/>
          <a:p>
            <a:r>
              <a:rPr lang="en-US" sz="2400" dirty="0" smtClean="0">
                <a:solidFill>
                  <a:srgbClr val="000000"/>
                </a:solidFill>
              </a:rPr>
              <a:t>To hide holes in your research.</a:t>
            </a:r>
            <a:endParaRPr lang="en-US" sz="2400" dirty="0">
              <a:solidFill>
                <a:srgbClr val="000000"/>
              </a:solidFill>
            </a:endParaRPr>
          </a:p>
        </p:txBody>
      </p:sp>
      <p:sp>
        <p:nvSpPr>
          <p:cNvPr id="8" name="TextBox 7"/>
          <p:cNvSpPr txBox="1"/>
          <p:nvPr/>
        </p:nvSpPr>
        <p:spPr>
          <a:xfrm>
            <a:off x="3467100" y="3329158"/>
            <a:ext cx="5676900" cy="830997"/>
          </a:xfrm>
          <a:prstGeom prst="rect">
            <a:avLst/>
          </a:prstGeom>
          <a:noFill/>
        </p:spPr>
        <p:txBody>
          <a:bodyPr wrap="square" rtlCol="0">
            <a:spAutoFit/>
          </a:bodyPr>
          <a:lstStyle/>
          <a:p>
            <a:r>
              <a:rPr lang="en-US" sz="2400" dirty="0" smtClean="0">
                <a:solidFill>
                  <a:srgbClr val="FFFFFF"/>
                </a:solidFill>
              </a:rPr>
              <a:t>The telephone was invented in the nineteenth century.</a:t>
            </a:r>
            <a:endParaRPr lang="en-US" sz="2400" dirty="0">
              <a:solidFill>
                <a:srgbClr val="FFFFFF"/>
              </a:solidFill>
            </a:endParaRPr>
          </a:p>
        </p:txBody>
      </p:sp>
      <p:sp>
        <p:nvSpPr>
          <p:cNvPr id="9" name="TextBox 8"/>
          <p:cNvSpPr txBox="1"/>
          <p:nvPr/>
        </p:nvSpPr>
        <p:spPr>
          <a:xfrm>
            <a:off x="203199" y="4554519"/>
            <a:ext cx="2990573" cy="1200328"/>
          </a:xfrm>
          <a:prstGeom prst="rect">
            <a:avLst/>
          </a:prstGeom>
          <a:solidFill>
            <a:srgbClr val="8EB4E3"/>
          </a:solidFill>
          <a:ln>
            <a:noFill/>
          </a:ln>
          <a:scene3d>
            <a:camera prst="orthographicFront"/>
            <a:lightRig rig="threePt" dir="t"/>
          </a:scene3d>
          <a:sp3d>
            <a:bevelT/>
          </a:sp3d>
        </p:spPr>
        <p:txBody>
          <a:bodyPr wrap="square" rtlCol="0">
            <a:spAutoFit/>
          </a:bodyPr>
          <a:lstStyle/>
          <a:p>
            <a:r>
              <a:rPr lang="en-US" sz="2400" dirty="0" smtClean="0">
                <a:solidFill>
                  <a:srgbClr val="000000"/>
                </a:solidFill>
              </a:rPr>
              <a:t>When your writing is starting to sound wordy and indirect. </a:t>
            </a:r>
            <a:endParaRPr lang="en-US" sz="2400" dirty="0">
              <a:solidFill>
                <a:srgbClr val="000000"/>
              </a:solidFill>
            </a:endParaRPr>
          </a:p>
        </p:txBody>
      </p:sp>
      <p:sp>
        <p:nvSpPr>
          <p:cNvPr id="10" name="TextBox 9"/>
          <p:cNvSpPr txBox="1"/>
          <p:nvPr/>
        </p:nvSpPr>
        <p:spPr>
          <a:xfrm>
            <a:off x="3270528" y="4554519"/>
            <a:ext cx="5676900" cy="1200328"/>
          </a:xfrm>
          <a:prstGeom prst="rect">
            <a:avLst/>
          </a:prstGeom>
          <a:noFill/>
        </p:spPr>
        <p:txBody>
          <a:bodyPr wrap="square" rtlCol="0">
            <a:spAutoFit/>
          </a:bodyPr>
          <a:lstStyle/>
          <a:p>
            <a:r>
              <a:rPr lang="en-US" sz="2400" dirty="0" smtClean="0">
                <a:solidFill>
                  <a:srgbClr val="FFFFFF"/>
                </a:solidFill>
              </a:rPr>
              <a:t>Since the car was being driven by Michael at the time of the accident, the damages should be paid for by him. </a:t>
            </a:r>
            <a:endParaRPr lang="en-US" sz="2400" dirty="0">
              <a:solidFill>
                <a:srgbClr val="FFFFFF"/>
              </a:solidFill>
            </a:endParaRPr>
          </a:p>
        </p:txBody>
      </p:sp>
    </p:spTree>
    <p:extLst>
      <p:ext uri="{BB962C8B-B14F-4D97-AF65-F5344CB8AC3E}">
        <p14:creationId xmlns:p14="http://schemas.microsoft.com/office/powerpoint/2010/main" val="13379463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62"/>
            <a:ext cx="8229600" cy="1143000"/>
          </a:xfrm>
        </p:spPr>
        <p:txBody>
          <a:bodyPr>
            <a:normAutofit/>
          </a:bodyPr>
          <a:lstStyle/>
          <a:p>
            <a:r>
              <a:rPr lang="en-US" dirty="0" smtClean="0"/>
              <a:t>Find your passive sentences</a:t>
            </a:r>
            <a:endParaRPr lang="en-US" dirty="0"/>
          </a:p>
        </p:txBody>
      </p:sp>
      <p:sp>
        <p:nvSpPr>
          <p:cNvPr id="4" name="TextBox 3"/>
          <p:cNvSpPr txBox="1"/>
          <p:nvPr/>
        </p:nvSpPr>
        <p:spPr>
          <a:xfrm>
            <a:off x="1447800" y="1231900"/>
            <a:ext cx="6261100" cy="1815882"/>
          </a:xfrm>
          <a:prstGeom prst="rect">
            <a:avLst/>
          </a:prstGeom>
          <a:noFill/>
        </p:spPr>
        <p:txBody>
          <a:bodyPr wrap="square" rtlCol="0">
            <a:spAutoFit/>
          </a:bodyPr>
          <a:lstStyle/>
          <a:p>
            <a:r>
              <a:rPr lang="en-US" sz="2800" dirty="0">
                <a:solidFill>
                  <a:srgbClr val="FFFFFF"/>
                </a:solidFill>
              </a:rPr>
              <a:t>T</a:t>
            </a:r>
            <a:r>
              <a:rPr lang="en-US" sz="2800" dirty="0" smtClean="0">
                <a:solidFill>
                  <a:srgbClr val="FFFFFF"/>
                </a:solidFill>
              </a:rPr>
              <a:t>o spot passive sentences, look for a form of the verb “to be” in your sentence, with the actor either missing or introduced after the verb using the word “by.”</a:t>
            </a:r>
            <a:endParaRPr lang="en-US" sz="2800" dirty="0">
              <a:solidFill>
                <a:srgbClr val="FFFFFF"/>
              </a:solidFill>
            </a:endParaRPr>
          </a:p>
        </p:txBody>
      </p:sp>
      <p:sp>
        <p:nvSpPr>
          <p:cNvPr id="5" name="TextBox 4"/>
          <p:cNvSpPr txBox="1"/>
          <p:nvPr/>
        </p:nvSpPr>
        <p:spPr>
          <a:xfrm>
            <a:off x="1135703" y="4368800"/>
            <a:ext cx="6872595" cy="584776"/>
          </a:xfrm>
          <a:prstGeom prst="rect">
            <a:avLst/>
          </a:prstGeom>
          <a:noFill/>
        </p:spPr>
        <p:txBody>
          <a:bodyPr wrap="none" rtlCol="0">
            <a:spAutoFit/>
          </a:bodyPr>
          <a:lstStyle/>
          <a:p>
            <a:r>
              <a:rPr lang="en-US" sz="3200" dirty="0" smtClean="0">
                <a:solidFill>
                  <a:srgbClr val="FFFFFF"/>
                </a:solidFill>
              </a:rPr>
              <a:t>Genetic information is encoded by DNA.</a:t>
            </a:r>
            <a:endParaRPr lang="en-US" sz="3200" dirty="0">
              <a:solidFill>
                <a:srgbClr val="FFFFFF"/>
              </a:solidFill>
            </a:endParaRPr>
          </a:p>
        </p:txBody>
      </p:sp>
      <p:sp>
        <p:nvSpPr>
          <p:cNvPr id="6" name="TextBox 5"/>
          <p:cNvSpPr txBox="1"/>
          <p:nvPr/>
        </p:nvSpPr>
        <p:spPr>
          <a:xfrm>
            <a:off x="1616904" y="5270500"/>
            <a:ext cx="5910192" cy="584776"/>
          </a:xfrm>
          <a:prstGeom prst="rect">
            <a:avLst/>
          </a:prstGeom>
          <a:noFill/>
        </p:spPr>
        <p:txBody>
          <a:bodyPr wrap="none" rtlCol="0">
            <a:spAutoFit/>
          </a:bodyPr>
          <a:lstStyle/>
          <a:p>
            <a:r>
              <a:rPr lang="en-US" sz="3200" dirty="0" smtClean="0">
                <a:solidFill>
                  <a:srgbClr val="FFFFFF"/>
                </a:solidFill>
              </a:rPr>
              <a:t>DNA encodes genetic information.</a:t>
            </a:r>
            <a:endParaRPr lang="en-US" sz="3200" dirty="0">
              <a:solidFill>
                <a:srgbClr val="FFFFFF"/>
              </a:solidFill>
            </a:endParaRPr>
          </a:p>
        </p:txBody>
      </p:sp>
      <p:cxnSp>
        <p:nvCxnSpPr>
          <p:cNvPr id="8" name="Straight Connector 7"/>
          <p:cNvCxnSpPr/>
          <p:nvPr/>
        </p:nvCxnSpPr>
        <p:spPr>
          <a:xfrm>
            <a:off x="4622800" y="4890076"/>
            <a:ext cx="253999"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6515101" y="4885958"/>
            <a:ext cx="317499" cy="8236"/>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352800" y="2121595"/>
            <a:ext cx="74930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975350" y="2985195"/>
            <a:ext cx="37465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487811" y="3352800"/>
            <a:ext cx="4168379" cy="400110"/>
          </a:xfrm>
          <a:prstGeom prst="rect">
            <a:avLst/>
          </a:prstGeom>
          <a:noFill/>
          <a:ln w="57150" cmpd="sng">
            <a:solidFill>
              <a:schemeClr val="accent2"/>
            </a:solidFill>
          </a:ln>
        </p:spPr>
        <p:txBody>
          <a:bodyPr wrap="none" rtlCol="0">
            <a:spAutoFit/>
          </a:bodyPr>
          <a:lstStyle/>
          <a:p>
            <a:r>
              <a:rPr lang="en-US" sz="2000" dirty="0">
                <a:solidFill>
                  <a:srgbClr val="FFFFFF"/>
                </a:solidFill>
              </a:rPr>
              <a:t>b</a:t>
            </a:r>
            <a:r>
              <a:rPr lang="en-US" sz="2000" dirty="0" smtClean="0">
                <a:solidFill>
                  <a:srgbClr val="FFFFFF"/>
                </a:solidFill>
              </a:rPr>
              <a:t>e, am, is, are, being, was, were, been</a:t>
            </a:r>
            <a:endParaRPr lang="en-US" sz="2000" dirty="0">
              <a:solidFill>
                <a:srgbClr val="FFFFFF"/>
              </a:solidFill>
            </a:endParaRPr>
          </a:p>
        </p:txBody>
      </p:sp>
    </p:spTree>
    <p:extLst>
      <p:ext uri="{BB962C8B-B14F-4D97-AF65-F5344CB8AC3E}">
        <p14:creationId xmlns:p14="http://schemas.microsoft.com/office/powerpoint/2010/main" val="8218017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6661" y="965200"/>
            <a:ext cx="7370678" cy="523220"/>
          </a:xfrm>
          <a:prstGeom prst="rect">
            <a:avLst/>
          </a:prstGeom>
          <a:noFill/>
        </p:spPr>
        <p:txBody>
          <a:bodyPr wrap="none" rtlCol="0">
            <a:spAutoFit/>
          </a:bodyPr>
          <a:lstStyle/>
          <a:p>
            <a:r>
              <a:rPr lang="en-US" sz="2800" dirty="0" smtClean="0">
                <a:solidFill>
                  <a:srgbClr val="FFFFFF"/>
                </a:solidFill>
              </a:rPr>
              <a:t>The temperature is believed to be the cause for…</a:t>
            </a:r>
            <a:endParaRPr lang="en-US" sz="2800" dirty="0">
              <a:solidFill>
                <a:srgbClr val="FFFFFF"/>
              </a:solidFill>
            </a:endParaRPr>
          </a:p>
        </p:txBody>
      </p:sp>
      <p:sp>
        <p:nvSpPr>
          <p:cNvPr id="5" name="TextBox 4"/>
          <p:cNvSpPr txBox="1"/>
          <p:nvPr/>
        </p:nvSpPr>
        <p:spPr>
          <a:xfrm>
            <a:off x="3104654" y="2132568"/>
            <a:ext cx="2934693" cy="523220"/>
          </a:xfrm>
          <a:prstGeom prst="rect">
            <a:avLst/>
          </a:prstGeom>
          <a:solidFill>
            <a:srgbClr val="FAC090"/>
          </a:solidFill>
          <a:scene3d>
            <a:camera prst="orthographicFront"/>
            <a:lightRig rig="threePt" dir="t"/>
          </a:scene3d>
          <a:sp3d>
            <a:bevelT/>
          </a:sp3d>
        </p:spPr>
        <p:txBody>
          <a:bodyPr wrap="none" rtlCol="0">
            <a:spAutoFit/>
          </a:bodyPr>
          <a:lstStyle/>
          <a:p>
            <a:r>
              <a:rPr lang="en-US" sz="2800" dirty="0" smtClean="0"/>
              <a:t>Who believes this?</a:t>
            </a:r>
            <a:endParaRPr lang="en-US" sz="2800" dirty="0"/>
          </a:p>
        </p:txBody>
      </p:sp>
      <p:sp>
        <p:nvSpPr>
          <p:cNvPr id="6" name="TextBox 5"/>
          <p:cNvSpPr txBox="1"/>
          <p:nvPr/>
        </p:nvSpPr>
        <p:spPr>
          <a:xfrm>
            <a:off x="1364870" y="3644900"/>
            <a:ext cx="6414261" cy="523220"/>
          </a:xfrm>
          <a:prstGeom prst="rect">
            <a:avLst/>
          </a:prstGeom>
          <a:noFill/>
        </p:spPr>
        <p:txBody>
          <a:bodyPr wrap="none" rtlCol="0">
            <a:spAutoFit/>
          </a:bodyPr>
          <a:lstStyle/>
          <a:p>
            <a:r>
              <a:rPr lang="en-US" sz="2800" b="1" u="sng" dirty="0" smtClean="0">
                <a:solidFill>
                  <a:schemeClr val="accent6">
                    <a:lumMod val="60000"/>
                    <a:lumOff val="40000"/>
                  </a:schemeClr>
                </a:solidFill>
              </a:rPr>
              <a:t>Biologists</a:t>
            </a:r>
            <a:r>
              <a:rPr lang="en-US" sz="2800" dirty="0" smtClean="0">
                <a:solidFill>
                  <a:schemeClr val="accent6">
                    <a:lumMod val="60000"/>
                    <a:lumOff val="40000"/>
                  </a:schemeClr>
                </a:solidFill>
              </a:rPr>
              <a:t> </a:t>
            </a:r>
            <a:r>
              <a:rPr lang="en-US" sz="2800" dirty="0" smtClean="0">
                <a:solidFill>
                  <a:srgbClr val="FFFFFF"/>
                </a:solidFill>
              </a:rPr>
              <a:t>believe the temperature to be …</a:t>
            </a:r>
            <a:endParaRPr lang="en-US" sz="2800" dirty="0">
              <a:solidFill>
                <a:srgbClr val="FFFFFF"/>
              </a:solidFill>
            </a:endParaRPr>
          </a:p>
        </p:txBody>
      </p:sp>
      <p:sp>
        <p:nvSpPr>
          <p:cNvPr id="7" name="TextBox 6"/>
          <p:cNvSpPr txBox="1"/>
          <p:nvPr/>
        </p:nvSpPr>
        <p:spPr>
          <a:xfrm>
            <a:off x="1198571" y="4559300"/>
            <a:ext cx="6746859" cy="523220"/>
          </a:xfrm>
          <a:prstGeom prst="rect">
            <a:avLst/>
          </a:prstGeom>
          <a:noFill/>
        </p:spPr>
        <p:txBody>
          <a:bodyPr wrap="none" rtlCol="0">
            <a:spAutoFit/>
          </a:bodyPr>
          <a:lstStyle/>
          <a:p>
            <a:r>
              <a:rPr lang="en-US" sz="2800" b="1" u="sng" dirty="0" smtClean="0">
                <a:solidFill>
                  <a:srgbClr val="FAC090"/>
                </a:solidFill>
              </a:rPr>
              <a:t>The authors </a:t>
            </a:r>
            <a:r>
              <a:rPr lang="en-US" sz="2800" dirty="0" smtClean="0">
                <a:solidFill>
                  <a:srgbClr val="FFFFFF"/>
                </a:solidFill>
              </a:rPr>
              <a:t>believe the temperature to be …</a:t>
            </a:r>
            <a:endParaRPr lang="en-US" sz="2800" dirty="0">
              <a:solidFill>
                <a:srgbClr val="FFFFFF"/>
              </a:solidFill>
            </a:endParaRPr>
          </a:p>
        </p:txBody>
      </p:sp>
      <p:sp>
        <p:nvSpPr>
          <p:cNvPr id="8" name="TextBox 7"/>
          <p:cNvSpPr txBox="1"/>
          <p:nvPr/>
        </p:nvSpPr>
        <p:spPr>
          <a:xfrm>
            <a:off x="1823529" y="5473700"/>
            <a:ext cx="5496942" cy="523220"/>
          </a:xfrm>
          <a:prstGeom prst="rect">
            <a:avLst/>
          </a:prstGeom>
          <a:noFill/>
        </p:spPr>
        <p:txBody>
          <a:bodyPr wrap="none" rtlCol="0">
            <a:spAutoFit/>
          </a:bodyPr>
          <a:lstStyle/>
          <a:p>
            <a:r>
              <a:rPr lang="en-US" sz="2800" b="1" u="sng" dirty="0" smtClean="0">
                <a:solidFill>
                  <a:srgbClr val="FAC090"/>
                </a:solidFill>
              </a:rPr>
              <a:t>We</a:t>
            </a:r>
            <a:r>
              <a:rPr lang="en-US" sz="2800" dirty="0" smtClean="0">
                <a:solidFill>
                  <a:srgbClr val="FFFFFF"/>
                </a:solidFill>
              </a:rPr>
              <a:t> believe the temperature to be …</a:t>
            </a:r>
            <a:endParaRPr lang="en-US" sz="2800" dirty="0">
              <a:solidFill>
                <a:srgbClr val="FFFFFF"/>
              </a:solidFill>
            </a:endParaRPr>
          </a:p>
        </p:txBody>
      </p:sp>
    </p:spTree>
    <p:extLst>
      <p:ext uri="{BB962C8B-B14F-4D97-AF65-F5344CB8AC3E}">
        <p14:creationId xmlns:p14="http://schemas.microsoft.com/office/powerpoint/2010/main" val="29240801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580196528"/>
              </p:ext>
            </p:extLst>
          </p:nvPr>
        </p:nvGraphicFramePr>
        <p:xfrm>
          <a:off x="482601" y="1816197"/>
          <a:ext cx="8204199" cy="2925884"/>
        </p:xfrm>
        <a:graphic>
          <a:graphicData uri="http://schemas.openxmlformats.org/drawingml/2006/table">
            <a:tbl>
              <a:tblPr firstRow="1" bandRow="1">
                <a:tableStyleId>{5C22544A-7EE6-4342-B048-85BDC9FD1C3A}</a:tableStyleId>
              </a:tblPr>
              <a:tblGrid>
                <a:gridCol w="2734733"/>
                <a:gridCol w="2734733"/>
                <a:gridCol w="2734733"/>
              </a:tblGrid>
              <a:tr h="0">
                <a:tc>
                  <a:txBody>
                    <a:bodyPr/>
                    <a:lstStyle/>
                    <a:p>
                      <a:pPr algn="ctr"/>
                      <a:r>
                        <a:rPr lang="en-US" dirty="0" smtClean="0"/>
                        <a:t>Weak Passive</a:t>
                      </a:r>
                      <a:endParaRPr lang="en-US" dirty="0"/>
                    </a:p>
                  </a:txBody>
                  <a:tcPr>
                    <a:lnR w="12700" cap="flat" cmpd="sng" algn="ctr">
                      <a:solidFill>
                        <a:prstClr val="black"/>
                      </a:solidFill>
                      <a:prstDash val="solid"/>
                      <a:round/>
                      <a:headEnd type="none" w="med" len="med"/>
                      <a:tailEnd type="none" w="med" len="med"/>
                    </a:lnR>
                    <a:lnB w="12700" cap="flat" cmpd="sng" algn="ctr">
                      <a:solidFill>
                        <a:prstClr val="black"/>
                      </a:solidFill>
                      <a:prstDash val="solid"/>
                      <a:round/>
                      <a:headEnd type="none" w="med" len="med"/>
                      <a:tailEnd type="none" w="med" len="med"/>
                    </a:lnB>
                  </a:tcPr>
                </a:tc>
                <a:tc>
                  <a:txBody>
                    <a:bodyPr/>
                    <a:lstStyle/>
                    <a:p>
                      <a:pPr algn="ctr"/>
                      <a:r>
                        <a:rPr lang="en-US" dirty="0" smtClean="0"/>
                        <a:t>Better Passive</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B w="12700" cap="flat" cmpd="sng" algn="ctr">
                      <a:solidFill>
                        <a:prstClr val="black"/>
                      </a:solidFill>
                      <a:prstDash val="solid"/>
                      <a:round/>
                      <a:headEnd type="none" w="med" len="med"/>
                      <a:tailEnd type="none" w="med" len="med"/>
                    </a:lnB>
                  </a:tcPr>
                </a:tc>
                <a:tc>
                  <a:txBody>
                    <a:bodyPr/>
                    <a:lstStyle/>
                    <a:p>
                      <a:pPr algn="ctr"/>
                      <a:r>
                        <a:rPr lang="en-US" dirty="0" smtClean="0"/>
                        <a:t>Active</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B w="12700" cap="flat" cmpd="sng" algn="ctr">
                      <a:solidFill>
                        <a:prstClr val="black"/>
                      </a:solidFill>
                      <a:prstDash val="solid"/>
                      <a:round/>
                      <a:headEnd type="none" w="med" len="med"/>
                      <a:tailEnd type="none" w="med" len="med"/>
                    </a:lnB>
                  </a:tcPr>
                </a:tc>
              </a:tr>
              <a:tr h="668576">
                <a:tc>
                  <a:txBody>
                    <a:bodyPr/>
                    <a:lstStyle/>
                    <a:p>
                      <a:r>
                        <a:rPr lang="en-US" dirty="0" smtClean="0"/>
                        <a:t>Ion sampling from the plasma</a:t>
                      </a:r>
                      <a:r>
                        <a:rPr lang="en-US" baseline="0" dirty="0" smtClean="0"/>
                        <a:t> was achieved.</a:t>
                      </a:r>
                      <a:endParaRPr lang="en-US" dirty="0"/>
                    </a:p>
                  </a:txBody>
                  <a:tcPr>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dirty="0" smtClean="0"/>
                        <a:t>The ions from the plasma were sampled.</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dirty="0" smtClean="0"/>
                        <a:t>We sampled the ions from the plasma.</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977149">
                <a:tc>
                  <a:txBody>
                    <a:bodyPr/>
                    <a:lstStyle/>
                    <a:p>
                      <a:r>
                        <a:rPr lang="en-US" dirty="0" smtClean="0"/>
                        <a:t>Removal of the coating was effected by the application of alcohol.</a:t>
                      </a:r>
                      <a:endParaRPr lang="en-US" dirty="0"/>
                    </a:p>
                  </a:txBody>
                  <a:tcPr>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dirty="0" smtClean="0"/>
                        <a:t>The coating was removed with alcohol.</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dirty="0" smtClean="0"/>
                        <a:t>I removed the coating with alcohol.</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822863">
                <a:tc>
                  <a:txBody>
                    <a:bodyPr/>
                    <a:lstStyle/>
                    <a:p>
                      <a:r>
                        <a:rPr lang="en-US" dirty="0" smtClean="0"/>
                        <a:t>Regular inspections of the burners were not carried out. </a:t>
                      </a:r>
                      <a:endParaRPr lang="en-US" dirty="0"/>
                    </a:p>
                  </a:txBody>
                  <a:tcPr>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tcPr>
                </a:tc>
                <a:tc>
                  <a:txBody>
                    <a:bodyPr/>
                    <a:lstStyle/>
                    <a:p>
                      <a:r>
                        <a:rPr lang="en-US" dirty="0" smtClean="0"/>
                        <a:t>The burners were not inspected regularly.</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tcPr>
                </a:tc>
                <a:tc>
                  <a:txBody>
                    <a:bodyPr/>
                    <a:lstStyle/>
                    <a:p>
                      <a:r>
                        <a:rPr lang="en-US" dirty="0" smtClean="0"/>
                        <a:t>We did not inspect the burners regularly.</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tcPr>
                </a:tc>
              </a:tr>
            </a:tbl>
          </a:graphicData>
        </a:graphic>
      </p:graphicFrame>
      <p:sp>
        <p:nvSpPr>
          <p:cNvPr id="3" name="Oval 2"/>
          <p:cNvSpPr/>
          <p:nvPr/>
        </p:nvSpPr>
        <p:spPr>
          <a:xfrm>
            <a:off x="3721098" y="2400300"/>
            <a:ext cx="1016001" cy="4572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4737099" y="2857500"/>
            <a:ext cx="1016001" cy="4572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3225798" y="4064000"/>
            <a:ext cx="1054102" cy="4572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1574800" y="2476500"/>
            <a:ext cx="1143000" cy="381000"/>
          </a:xfrm>
          <a:prstGeom prst="ellipse">
            <a:avLst/>
          </a:prstGeom>
          <a:noFill/>
          <a:ln w="57150" cmpd="sng">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2095500" y="4140200"/>
            <a:ext cx="984250" cy="368300"/>
          </a:xfrm>
          <a:prstGeom prst="ellipse">
            <a:avLst/>
          </a:prstGeom>
          <a:noFill/>
          <a:ln w="57150" cmpd="sng">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82601" y="4373781"/>
            <a:ext cx="584200" cy="368300"/>
          </a:xfrm>
          <a:prstGeom prst="ellipse">
            <a:avLst/>
          </a:prstGeom>
          <a:noFill/>
          <a:ln w="57150" cmpd="sng">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927100" y="3086100"/>
            <a:ext cx="965200" cy="457200"/>
          </a:xfrm>
          <a:prstGeom prst="ellipse">
            <a:avLst/>
          </a:prstGeom>
          <a:noFill/>
          <a:ln w="57150" cmpd="sng">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1714500" y="2400300"/>
            <a:ext cx="1892300" cy="203200"/>
          </a:xfrm>
          <a:prstGeom prst="straightConnector1">
            <a:avLst/>
          </a:prstGeom>
          <a:ln w="57150" cmpd="sng">
            <a:tailEnd type="arrow"/>
          </a:ln>
        </p:spPr>
        <p:style>
          <a:lnRef idx="2">
            <a:schemeClr val="accent6"/>
          </a:lnRef>
          <a:fillRef idx="0">
            <a:schemeClr val="accent6"/>
          </a:fillRef>
          <a:effectRef idx="1">
            <a:schemeClr val="accent6"/>
          </a:effectRef>
          <a:fontRef idx="minor">
            <a:schemeClr val="tx1"/>
          </a:fontRef>
        </p:style>
      </p:cxnSp>
      <p:cxnSp>
        <p:nvCxnSpPr>
          <p:cNvPr id="13" name="Straight Arrow Connector 12"/>
          <p:cNvCxnSpPr>
            <a:endCxn id="4" idx="2"/>
          </p:cNvCxnSpPr>
          <p:nvPr/>
        </p:nvCxnSpPr>
        <p:spPr>
          <a:xfrm>
            <a:off x="1333498" y="3048000"/>
            <a:ext cx="3403601" cy="38100"/>
          </a:xfrm>
          <a:prstGeom prst="straightConnector1">
            <a:avLst/>
          </a:prstGeom>
          <a:ln w="57150" cmpd="sng">
            <a:tailEnd type="arrow"/>
          </a:ln>
        </p:spPr>
        <p:style>
          <a:lnRef idx="2">
            <a:schemeClr val="accent6"/>
          </a:lnRef>
          <a:fillRef idx="0">
            <a:schemeClr val="accent6"/>
          </a:fillRef>
          <a:effectRef idx="1">
            <a:schemeClr val="accent6"/>
          </a:effectRef>
          <a:fontRef idx="minor">
            <a:schemeClr val="tx1"/>
          </a:fontRef>
        </p:style>
      </p:cxnSp>
      <p:cxnSp>
        <p:nvCxnSpPr>
          <p:cNvPr id="15" name="Straight Arrow Connector 14"/>
          <p:cNvCxnSpPr/>
          <p:nvPr/>
        </p:nvCxnSpPr>
        <p:spPr>
          <a:xfrm>
            <a:off x="2222496" y="4025900"/>
            <a:ext cx="1282704" cy="215900"/>
          </a:xfrm>
          <a:prstGeom prst="straightConnector1">
            <a:avLst/>
          </a:prstGeom>
          <a:ln w="57150" cmpd="sng">
            <a:tailEnd type="arrow"/>
          </a:ln>
        </p:spPr>
        <p:style>
          <a:lnRef idx="2">
            <a:schemeClr val="accent6"/>
          </a:lnRef>
          <a:fillRef idx="0">
            <a:schemeClr val="accent6"/>
          </a:fillRef>
          <a:effectRef idx="1">
            <a:schemeClr val="accent6"/>
          </a:effectRef>
          <a:fontRef idx="minor">
            <a:schemeClr val="tx1"/>
          </a:fontRef>
        </p:style>
      </p:cxnSp>
      <p:cxnSp>
        <p:nvCxnSpPr>
          <p:cNvPr id="19" name="Straight Connector 18"/>
          <p:cNvCxnSpPr/>
          <p:nvPr/>
        </p:nvCxnSpPr>
        <p:spPr>
          <a:xfrm>
            <a:off x="6070600" y="2501900"/>
            <a:ext cx="11176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20" name="Straight Connector 19"/>
          <p:cNvCxnSpPr/>
          <p:nvPr/>
        </p:nvCxnSpPr>
        <p:spPr>
          <a:xfrm>
            <a:off x="6032500" y="3187700"/>
            <a:ext cx="9779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22" name="Straight Connector 21"/>
          <p:cNvCxnSpPr/>
          <p:nvPr/>
        </p:nvCxnSpPr>
        <p:spPr>
          <a:xfrm>
            <a:off x="6057900" y="4140200"/>
            <a:ext cx="1752600"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6186703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down)">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9"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cintosh HD:Users:gaylemoran:Desktop:Screen Shot 2015-08-17 at 2.39.09 PM.png"/>
          <p:cNvPicPr/>
          <p:nvPr/>
        </p:nvPicPr>
        <p:blipFill>
          <a:blip r:embed="rId3">
            <a:extLst>
              <a:ext uri="{28A0092B-C50C-407E-A947-70E740481C1C}">
                <a14:useLocalDpi xmlns:a14="http://schemas.microsoft.com/office/drawing/2010/main" val="0"/>
              </a:ext>
            </a:extLst>
          </a:blip>
          <a:srcRect/>
          <a:stretch>
            <a:fillRect/>
          </a:stretch>
        </p:blipFill>
        <p:spPr bwMode="auto">
          <a:xfrm>
            <a:off x="787997" y="552991"/>
            <a:ext cx="7683649" cy="5423480"/>
          </a:xfrm>
          <a:prstGeom prst="rect">
            <a:avLst/>
          </a:prstGeom>
          <a:noFill/>
          <a:ln>
            <a:noFill/>
          </a:ln>
        </p:spPr>
      </p:pic>
    </p:spTree>
    <p:extLst>
      <p:ext uri="{BB962C8B-B14F-4D97-AF65-F5344CB8AC3E}">
        <p14:creationId xmlns:p14="http://schemas.microsoft.com/office/powerpoint/2010/main" val="287063304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7663" y="1252091"/>
            <a:ext cx="6488675" cy="584776"/>
          </a:xfrm>
          <a:prstGeom prst="rect">
            <a:avLst/>
          </a:prstGeom>
          <a:noFill/>
          <a:ln>
            <a:noFill/>
          </a:ln>
          <a:scene3d>
            <a:camera prst="orthographicFront"/>
            <a:lightRig rig="threePt" dir="t"/>
          </a:scene3d>
          <a:sp3d>
            <a:bevelT/>
          </a:sp3d>
        </p:spPr>
        <p:txBody>
          <a:bodyPr wrap="none" rtlCol="0">
            <a:spAutoFit/>
          </a:bodyPr>
          <a:lstStyle/>
          <a:p>
            <a:pPr algn="ctr"/>
            <a:r>
              <a:rPr lang="en-US" sz="3200" dirty="0" smtClean="0">
                <a:solidFill>
                  <a:schemeClr val="bg1"/>
                </a:solidFill>
              </a:rPr>
              <a:t>Who (or what) is the sentence about?</a:t>
            </a:r>
          </a:p>
        </p:txBody>
      </p:sp>
      <p:sp>
        <p:nvSpPr>
          <p:cNvPr id="3" name="TextBox 2"/>
          <p:cNvSpPr txBox="1"/>
          <p:nvPr/>
        </p:nvSpPr>
        <p:spPr>
          <a:xfrm>
            <a:off x="2418910" y="2598291"/>
            <a:ext cx="4306187" cy="584776"/>
          </a:xfrm>
          <a:prstGeom prst="rect">
            <a:avLst/>
          </a:prstGeom>
          <a:noFill/>
          <a:ln>
            <a:noFill/>
          </a:ln>
          <a:scene3d>
            <a:camera prst="orthographicFront"/>
            <a:lightRig rig="threePt" dir="t"/>
          </a:scene3d>
          <a:sp3d>
            <a:bevelT/>
          </a:sp3d>
        </p:spPr>
        <p:txBody>
          <a:bodyPr wrap="none" rtlCol="0">
            <a:spAutoFit/>
          </a:bodyPr>
          <a:lstStyle/>
          <a:p>
            <a:pPr algn="ctr"/>
            <a:r>
              <a:rPr lang="en-US" sz="3200" dirty="0" smtClean="0">
                <a:solidFill>
                  <a:schemeClr val="bg1"/>
                </a:solidFill>
              </a:rPr>
              <a:t>What is she/he/it doing?</a:t>
            </a:r>
            <a:endParaRPr lang="en-US" sz="3200" dirty="0">
              <a:solidFill>
                <a:schemeClr val="bg1"/>
              </a:solidFill>
            </a:endParaRPr>
          </a:p>
        </p:txBody>
      </p:sp>
      <p:sp>
        <p:nvSpPr>
          <p:cNvPr id="4" name="TextBox 3"/>
          <p:cNvSpPr txBox="1"/>
          <p:nvPr/>
        </p:nvSpPr>
        <p:spPr>
          <a:xfrm>
            <a:off x="1535502" y="4457700"/>
            <a:ext cx="6072997" cy="769441"/>
          </a:xfrm>
          <a:prstGeom prst="rect">
            <a:avLst/>
          </a:prstGeom>
          <a:solidFill>
            <a:schemeClr val="accent6">
              <a:lumMod val="50000"/>
            </a:schemeClr>
          </a:solidFill>
          <a:scene3d>
            <a:camera prst="orthographicFront"/>
            <a:lightRig rig="threePt" dir="t"/>
          </a:scene3d>
          <a:sp3d>
            <a:bevelT/>
          </a:sp3d>
        </p:spPr>
        <p:txBody>
          <a:bodyPr wrap="none" rtlCol="0">
            <a:spAutoFit/>
          </a:bodyPr>
          <a:lstStyle/>
          <a:p>
            <a:r>
              <a:rPr lang="en-US" sz="4400" dirty="0" smtClean="0">
                <a:solidFill>
                  <a:srgbClr val="FFFFFF"/>
                </a:solidFill>
              </a:rPr>
              <a:t>Use strong, precise verbs.</a:t>
            </a:r>
            <a:endParaRPr lang="en-US" sz="4400" dirty="0">
              <a:solidFill>
                <a:srgbClr val="FFFFFF"/>
              </a:solidFill>
            </a:endParaRPr>
          </a:p>
        </p:txBody>
      </p:sp>
    </p:spTree>
    <p:extLst>
      <p:ext uri="{BB962C8B-B14F-4D97-AF65-F5344CB8AC3E}">
        <p14:creationId xmlns:p14="http://schemas.microsoft.com/office/powerpoint/2010/main" val="5471026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2283" y="1783090"/>
            <a:ext cx="5039434" cy="523220"/>
          </a:xfrm>
          <a:prstGeom prst="rect">
            <a:avLst/>
          </a:prstGeom>
          <a:solidFill>
            <a:schemeClr val="accent6">
              <a:lumMod val="60000"/>
              <a:lumOff val="40000"/>
            </a:schemeClr>
          </a:solidFill>
          <a:ln>
            <a:noFill/>
          </a:ln>
          <a:scene3d>
            <a:camera prst="orthographicFront"/>
            <a:lightRig rig="threePt" dir="t"/>
          </a:scene3d>
          <a:sp3d>
            <a:bevelT/>
          </a:sp3d>
        </p:spPr>
        <p:txBody>
          <a:bodyPr wrap="square" rtlCol="0">
            <a:spAutoFit/>
          </a:bodyPr>
          <a:lstStyle/>
          <a:p>
            <a:pPr algn="ctr"/>
            <a:r>
              <a:rPr lang="en-US" sz="2800" dirty="0" smtClean="0"/>
              <a:t>Weak verbs dilute your writing.</a:t>
            </a:r>
            <a:endParaRPr lang="en-US" sz="2800" dirty="0"/>
          </a:p>
        </p:txBody>
      </p:sp>
      <p:sp>
        <p:nvSpPr>
          <p:cNvPr id="3" name="TextBox 2"/>
          <p:cNvSpPr txBox="1"/>
          <p:nvPr/>
        </p:nvSpPr>
        <p:spPr>
          <a:xfrm>
            <a:off x="1947748" y="3954790"/>
            <a:ext cx="5248502" cy="523220"/>
          </a:xfrm>
          <a:prstGeom prst="rect">
            <a:avLst/>
          </a:prstGeom>
          <a:solidFill>
            <a:schemeClr val="accent3">
              <a:lumMod val="60000"/>
              <a:lumOff val="40000"/>
            </a:schemeClr>
          </a:solidFill>
          <a:ln>
            <a:noFill/>
          </a:ln>
          <a:scene3d>
            <a:camera prst="orthographicFront"/>
            <a:lightRig rig="threePt" dir="t"/>
          </a:scene3d>
          <a:sp3d>
            <a:bevelT/>
          </a:sp3d>
        </p:spPr>
        <p:txBody>
          <a:bodyPr wrap="none" rtlCol="0">
            <a:spAutoFit/>
          </a:bodyPr>
          <a:lstStyle/>
          <a:p>
            <a:r>
              <a:rPr lang="en-US" sz="2800" dirty="0" smtClean="0">
                <a:solidFill>
                  <a:srgbClr val="000000"/>
                </a:solidFill>
              </a:rPr>
              <a:t>Strong verbs say more in less time. </a:t>
            </a:r>
            <a:endParaRPr lang="en-US" sz="2800" dirty="0">
              <a:solidFill>
                <a:srgbClr val="000000"/>
              </a:solidFill>
            </a:endParaRPr>
          </a:p>
        </p:txBody>
      </p:sp>
      <p:sp>
        <p:nvSpPr>
          <p:cNvPr id="4" name="TextBox 3"/>
          <p:cNvSpPr txBox="1"/>
          <p:nvPr/>
        </p:nvSpPr>
        <p:spPr>
          <a:xfrm>
            <a:off x="304800" y="703590"/>
            <a:ext cx="8534399" cy="523220"/>
          </a:xfrm>
          <a:prstGeom prst="rect">
            <a:avLst/>
          </a:prstGeom>
          <a:noFill/>
        </p:spPr>
        <p:txBody>
          <a:bodyPr wrap="square" rtlCol="0">
            <a:spAutoFit/>
          </a:bodyPr>
          <a:lstStyle/>
          <a:p>
            <a:r>
              <a:rPr lang="en-US" sz="2800" dirty="0" smtClean="0">
                <a:solidFill>
                  <a:srgbClr val="FFFFFF"/>
                </a:solidFill>
              </a:rPr>
              <a:t>We held a meeting to give consideration to the proposal. </a:t>
            </a:r>
            <a:endParaRPr lang="en-US" sz="2800" dirty="0">
              <a:solidFill>
                <a:srgbClr val="FFFFFF"/>
              </a:solidFill>
            </a:endParaRPr>
          </a:p>
        </p:txBody>
      </p:sp>
      <p:sp>
        <p:nvSpPr>
          <p:cNvPr id="5" name="TextBox 4"/>
          <p:cNvSpPr txBox="1"/>
          <p:nvPr/>
        </p:nvSpPr>
        <p:spPr>
          <a:xfrm>
            <a:off x="2030240" y="5021590"/>
            <a:ext cx="5083518" cy="523220"/>
          </a:xfrm>
          <a:prstGeom prst="rect">
            <a:avLst/>
          </a:prstGeom>
          <a:noFill/>
        </p:spPr>
        <p:txBody>
          <a:bodyPr wrap="none" rtlCol="0">
            <a:spAutoFit/>
          </a:bodyPr>
          <a:lstStyle/>
          <a:p>
            <a:r>
              <a:rPr lang="en-US" sz="2800" dirty="0" smtClean="0">
                <a:solidFill>
                  <a:srgbClr val="FFFFFF"/>
                </a:solidFill>
              </a:rPr>
              <a:t>We met to consider the proposal.</a:t>
            </a:r>
            <a:endParaRPr lang="en-US" sz="2800" dirty="0">
              <a:solidFill>
                <a:srgbClr val="FFFFFF"/>
              </a:solidFill>
            </a:endParaRPr>
          </a:p>
        </p:txBody>
      </p:sp>
    </p:spTree>
    <p:extLst>
      <p:ext uri="{BB962C8B-B14F-4D97-AF65-F5344CB8AC3E}">
        <p14:creationId xmlns:p14="http://schemas.microsoft.com/office/powerpoint/2010/main" val="23875689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470" y="1720840"/>
            <a:ext cx="8367060" cy="3621505"/>
          </a:xfrm>
          <a:prstGeom prst="rect">
            <a:avLst/>
          </a:prstGeom>
        </p:spPr>
        <p:txBody>
          <a:bodyPr wrap="square">
            <a:spAutoFit/>
          </a:bodyPr>
          <a:lstStyle/>
          <a:p>
            <a:pPr>
              <a:lnSpc>
                <a:spcPct val="120000"/>
              </a:lnSpc>
            </a:pPr>
            <a:r>
              <a:rPr lang="en-US" sz="3200" dirty="0" smtClean="0">
                <a:solidFill>
                  <a:srgbClr val="FFFFFF"/>
                </a:solidFill>
              </a:rPr>
              <a:t>“Engineering reports </a:t>
            </a:r>
            <a:r>
              <a:rPr lang="en-US" sz="3200" dirty="0">
                <a:solidFill>
                  <a:srgbClr val="FFFFFF"/>
                </a:solidFill>
              </a:rPr>
              <a:t>present our subjective opinions and recommendations based on objective </a:t>
            </a:r>
            <a:r>
              <a:rPr lang="en-US" sz="3200" dirty="0" smtClean="0">
                <a:solidFill>
                  <a:srgbClr val="FFFFFF"/>
                </a:solidFill>
              </a:rPr>
              <a:t>information. We need to be </a:t>
            </a:r>
            <a:r>
              <a:rPr lang="en-US" sz="3200" dirty="0">
                <a:solidFill>
                  <a:srgbClr val="FFFFFF"/>
                </a:solidFill>
              </a:rPr>
              <a:t>clear about who performed the action. </a:t>
            </a:r>
            <a:r>
              <a:rPr lang="en-US" sz="3200" dirty="0" smtClean="0">
                <a:solidFill>
                  <a:srgbClr val="FFFFFF"/>
                </a:solidFill>
              </a:rPr>
              <a:t>Often </a:t>
            </a:r>
            <a:r>
              <a:rPr lang="en-US" sz="3200" dirty="0">
                <a:solidFill>
                  <a:srgbClr val="FFFFFF"/>
                </a:solidFill>
              </a:rPr>
              <a:t>the biggest challenge to clear writing is passive voice</a:t>
            </a:r>
            <a:r>
              <a:rPr lang="en-US" sz="3200" dirty="0" smtClean="0">
                <a:solidFill>
                  <a:srgbClr val="FFFFFF"/>
                </a:solidFill>
              </a:rPr>
              <a:t>.”</a:t>
            </a:r>
            <a:endParaRPr lang="en-US" sz="3200" dirty="0">
              <a:solidFill>
                <a:srgbClr val="FFFFFF"/>
              </a:solidFill>
            </a:endParaRPr>
          </a:p>
        </p:txBody>
      </p:sp>
      <p:sp>
        <p:nvSpPr>
          <p:cNvPr id="5" name="Rectangle 4"/>
          <p:cNvSpPr/>
          <p:nvPr/>
        </p:nvSpPr>
        <p:spPr>
          <a:xfrm>
            <a:off x="1754162" y="528250"/>
            <a:ext cx="5635678" cy="584776"/>
          </a:xfrm>
          <a:prstGeom prst="rect">
            <a:avLst/>
          </a:prstGeom>
          <a:solidFill>
            <a:schemeClr val="accent4">
              <a:lumMod val="75000"/>
            </a:schemeClr>
          </a:solidFill>
          <a:ln>
            <a:noFill/>
          </a:ln>
          <a:scene3d>
            <a:camera prst="orthographicFront"/>
            <a:lightRig rig="threePt" dir="t"/>
          </a:scene3d>
          <a:sp3d>
            <a:bevelT/>
          </a:sp3d>
        </p:spPr>
        <p:txBody>
          <a:bodyPr wrap="none" lIns="91440" tIns="45720" rIns="91440" bIns="45720">
            <a:spAutoFit/>
          </a:bodyPr>
          <a:lstStyle/>
          <a:p>
            <a:pPr algn="ctr"/>
            <a:r>
              <a:rPr lang="en-US" sz="32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Professional engineers say:</a:t>
            </a:r>
            <a:endParaRPr lang="en-US" sz="3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6" name="TextBox 5"/>
          <p:cNvSpPr txBox="1"/>
          <p:nvPr/>
        </p:nvSpPr>
        <p:spPr>
          <a:xfrm>
            <a:off x="2953474" y="6350084"/>
            <a:ext cx="3237053" cy="230832"/>
          </a:xfrm>
          <a:prstGeom prst="rect">
            <a:avLst/>
          </a:prstGeom>
          <a:noFill/>
        </p:spPr>
        <p:txBody>
          <a:bodyPr wrap="none" rtlCol="0">
            <a:spAutoFit/>
          </a:bodyPr>
          <a:lstStyle/>
          <a:p>
            <a:r>
              <a:rPr lang="en-US" sz="900" dirty="0" smtClean="0">
                <a:solidFill>
                  <a:schemeClr val="bg1"/>
                </a:solidFill>
              </a:rPr>
              <a:t>Portland State University, Civil Engineering Writing Project, 2015.</a:t>
            </a:r>
            <a:endParaRPr lang="en-US" sz="900" dirty="0">
              <a:solidFill>
                <a:schemeClr val="bg1"/>
              </a:solidFill>
            </a:endParaRPr>
          </a:p>
        </p:txBody>
      </p:sp>
    </p:spTree>
    <p:extLst>
      <p:ext uri="{BB962C8B-B14F-4D97-AF65-F5344CB8AC3E}">
        <p14:creationId xmlns:p14="http://schemas.microsoft.com/office/powerpoint/2010/main" val="354112311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0050" y="687407"/>
            <a:ext cx="8343900" cy="830997"/>
          </a:xfrm>
          <a:prstGeom prst="rect">
            <a:avLst/>
          </a:prstGeom>
          <a:noFill/>
        </p:spPr>
        <p:txBody>
          <a:bodyPr wrap="square" rtlCol="0">
            <a:spAutoFit/>
          </a:bodyPr>
          <a:lstStyle/>
          <a:p>
            <a:r>
              <a:rPr lang="en-US" sz="2400" dirty="0" smtClean="0">
                <a:solidFill>
                  <a:schemeClr val="bg1"/>
                </a:solidFill>
              </a:rPr>
              <a:t>The engineering managers made the decision to give their approval to the plan. </a:t>
            </a:r>
            <a:endParaRPr lang="en-US" sz="2400" dirty="0">
              <a:solidFill>
                <a:schemeClr val="bg1"/>
              </a:solidFill>
            </a:endParaRPr>
          </a:p>
        </p:txBody>
      </p:sp>
      <p:sp>
        <p:nvSpPr>
          <p:cNvPr id="3" name="TextBox 2"/>
          <p:cNvSpPr txBox="1"/>
          <p:nvPr/>
        </p:nvSpPr>
        <p:spPr>
          <a:xfrm>
            <a:off x="4047195" y="279400"/>
            <a:ext cx="1049611" cy="369332"/>
          </a:xfrm>
          <a:prstGeom prst="rect">
            <a:avLst/>
          </a:prstGeom>
          <a:solidFill>
            <a:schemeClr val="accent6">
              <a:lumMod val="60000"/>
              <a:lumOff val="40000"/>
            </a:schemeClr>
          </a:solidFill>
          <a:ln>
            <a:noFill/>
          </a:ln>
          <a:scene3d>
            <a:camera prst="orthographicFront"/>
            <a:lightRig rig="threePt" dir="t"/>
          </a:scene3d>
          <a:sp3d>
            <a:bevelT/>
          </a:sp3d>
        </p:spPr>
        <p:txBody>
          <a:bodyPr wrap="none" rtlCol="0">
            <a:spAutoFit/>
          </a:bodyPr>
          <a:lstStyle/>
          <a:p>
            <a:r>
              <a:rPr lang="en-US" dirty="0" smtClean="0"/>
              <a:t>13 words</a:t>
            </a:r>
            <a:endParaRPr lang="en-US" dirty="0"/>
          </a:p>
        </p:txBody>
      </p:sp>
      <p:sp>
        <p:nvSpPr>
          <p:cNvPr id="4" name="TextBox 3"/>
          <p:cNvSpPr txBox="1"/>
          <p:nvPr/>
        </p:nvSpPr>
        <p:spPr>
          <a:xfrm>
            <a:off x="4105692" y="1752600"/>
            <a:ext cx="932617" cy="369332"/>
          </a:xfrm>
          <a:prstGeom prst="rect">
            <a:avLst/>
          </a:prstGeom>
          <a:solidFill>
            <a:schemeClr val="accent3">
              <a:lumMod val="60000"/>
              <a:lumOff val="40000"/>
            </a:schemeClr>
          </a:solidFill>
          <a:ln>
            <a:noFill/>
          </a:ln>
          <a:scene3d>
            <a:camera prst="orthographicFront"/>
            <a:lightRig rig="threePt" dir="t"/>
          </a:scene3d>
          <a:sp3d>
            <a:bevelT/>
          </a:sp3d>
        </p:spPr>
        <p:txBody>
          <a:bodyPr wrap="none" rtlCol="0">
            <a:spAutoFit/>
          </a:bodyPr>
          <a:lstStyle/>
          <a:p>
            <a:r>
              <a:rPr lang="en-US" dirty="0" smtClean="0"/>
              <a:t>8 words</a:t>
            </a:r>
            <a:endParaRPr lang="en-US" dirty="0"/>
          </a:p>
        </p:txBody>
      </p:sp>
      <p:sp>
        <p:nvSpPr>
          <p:cNvPr id="5" name="TextBox 4"/>
          <p:cNvSpPr txBox="1"/>
          <p:nvPr/>
        </p:nvSpPr>
        <p:spPr>
          <a:xfrm>
            <a:off x="4047195" y="3543300"/>
            <a:ext cx="1049611" cy="369332"/>
          </a:xfrm>
          <a:prstGeom prst="rect">
            <a:avLst/>
          </a:prstGeom>
          <a:solidFill>
            <a:schemeClr val="accent6">
              <a:lumMod val="60000"/>
              <a:lumOff val="40000"/>
            </a:schemeClr>
          </a:solidFill>
          <a:ln>
            <a:noFill/>
          </a:ln>
          <a:scene3d>
            <a:camera prst="orthographicFront"/>
            <a:lightRig rig="threePt" dir="t"/>
          </a:scene3d>
          <a:sp3d>
            <a:bevelT/>
          </a:sp3d>
        </p:spPr>
        <p:txBody>
          <a:bodyPr wrap="none" rtlCol="0">
            <a:spAutoFit/>
          </a:bodyPr>
          <a:lstStyle/>
          <a:p>
            <a:r>
              <a:rPr lang="en-US" dirty="0" smtClean="0"/>
              <a:t>11 words</a:t>
            </a:r>
            <a:endParaRPr lang="en-US" dirty="0"/>
          </a:p>
        </p:txBody>
      </p:sp>
      <p:sp>
        <p:nvSpPr>
          <p:cNvPr id="6" name="TextBox 5"/>
          <p:cNvSpPr txBox="1"/>
          <p:nvPr/>
        </p:nvSpPr>
        <p:spPr>
          <a:xfrm>
            <a:off x="4105692" y="4927600"/>
            <a:ext cx="932617" cy="369332"/>
          </a:xfrm>
          <a:prstGeom prst="rect">
            <a:avLst/>
          </a:prstGeom>
          <a:solidFill>
            <a:srgbClr val="C3D69B"/>
          </a:solidFill>
          <a:ln>
            <a:noFill/>
          </a:ln>
          <a:scene3d>
            <a:camera prst="orthographicFront"/>
            <a:lightRig rig="threePt" dir="t"/>
          </a:scene3d>
          <a:sp3d>
            <a:bevelT/>
          </a:sp3d>
        </p:spPr>
        <p:txBody>
          <a:bodyPr wrap="none" rtlCol="0">
            <a:spAutoFit/>
          </a:bodyPr>
          <a:lstStyle/>
          <a:p>
            <a:r>
              <a:rPr lang="en-US" dirty="0"/>
              <a:t>8</a:t>
            </a:r>
            <a:r>
              <a:rPr lang="en-US" dirty="0" smtClean="0"/>
              <a:t> words</a:t>
            </a:r>
            <a:endParaRPr lang="en-US" dirty="0"/>
          </a:p>
        </p:txBody>
      </p:sp>
      <p:sp>
        <p:nvSpPr>
          <p:cNvPr id="7" name="TextBox 6"/>
          <p:cNvSpPr txBox="1"/>
          <p:nvPr/>
        </p:nvSpPr>
        <p:spPr>
          <a:xfrm>
            <a:off x="1019175" y="2188646"/>
            <a:ext cx="7105650" cy="461665"/>
          </a:xfrm>
          <a:prstGeom prst="rect">
            <a:avLst/>
          </a:prstGeom>
          <a:noFill/>
        </p:spPr>
        <p:txBody>
          <a:bodyPr wrap="square" rtlCol="0">
            <a:spAutoFit/>
          </a:bodyPr>
          <a:lstStyle/>
          <a:p>
            <a:r>
              <a:rPr lang="en-US" sz="2400" dirty="0" smtClean="0">
                <a:solidFill>
                  <a:schemeClr val="bg1"/>
                </a:solidFill>
              </a:rPr>
              <a:t>The engineering managers decided to approve the plan.</a:t>
            </a:r>
            <a:endParaRPr lang="en-US" sz="2400" dirty="0">
              <a:solidFill>
                <a:schemeClr val="bg1"/>
              </a:solidFill>
            </a:endParaRPr>
          </a:p>
        </p:txBody>
      </p:sp>
      <p:sp>
        <p:nvSpPr>
          <p:cNvPr id="8" name="TextBox 7"/>
          <p:cNvSpPr txBox="1"/>
          <p:nvPr/>
        </p:nvSpPr>
        <p:spPr>
          <a:xfrm>
            <a:off x="787400" y="3941246"/>
            <a:ext cx="7569200" cy="461665"/>
          </a:xfrm>
          <a:prstGeom prst="rect">
            <a:avLst/>
          </a:prstGeom>
          <a:noFill/>
        </p:spPr>
        <p:txBody>
          <a:bodyPr wrap="square" rtlCol="0">
            <a:spAutoFit/>
          </a:bodyPr>
          <a:lstStyle/>
          <a:p>
            <a:r>
              <a:rPr lang="en-US" sz="2400" dirty="0" smtClean="0">
                <a:solidFill>
                  <a:schemeClr val="bg1"/>
                </a:solidFill>
              </a:rPr>
              <a:t>We need to perform a periodic review of the circuit design.</a:t>
            </a:r>
            <a:endParaRPr lang="en-US" sz="2400" dirty="0">
              <a:solidFill>
                <a:schemeClr val="bg1"/>
              </a:solidFill>
            </a:endParaRPr>
          </a:p>
        </p:txBody>
      </p:sp>
      <p:sp>
        <p:nvSpPr>
          <p:cNvPr id="9" name="TextBox 8"/>
          <p:cNvSpPr txBox="1"/>
          <p:nvPr/>
        </p:nvSpPr>
        <p:spPr>
          <a:xfrm>
            <a:off x="1409700" y="5342711"/>
            <a:ext cx="6324600" cy="461665"/>
          </a:xfrm>
          <a:prstGeom prst="rect">
            <a:avLst/>
          </a:prstGeom>
          <a:noFill/>
        </p:spPr>
        <p:txBody>
          <a:bodyPr wrap="square" rtlCol="0">
            <a:spAutoFit/>
          </a:bodyPr>
          <a:lstStyle/>
          <a:p>
            <a:r>
              <a:rPr lang="en-US" sz="2400" dirty="0" smtClean="0">
                <a:solidFill>
                  <a:schemeClr val="bg1"/>
                </a:solidFill>
              </a:rPr>
              <a:t>We need to review the circuit design periodically.</a:t>
            </a:r>
            <a:endParaRPr lang="en-US" sz="2400" dirty="0">
              <a:solidFill>
                <a:schemeClr val="bg1"/>
              </a:solidFill>
            </a:endParaRPr>
          </a:p>
        </p:txBody>
      </p:sp>
    </p:spTree>
    <p:extLst>
      <p:ext uri="{BB962C8B-B14F-4D97-AF65-F5344CB8AC3E}">
        <p14:creationId xmlns:p14="http://schemas.microsoft.com/office/powerpoint/2010/main" val="42370707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2"/>
            <a:ext cx="8229600" cy="1143000"/>
          </a:xfrm>
        </p:spPr>
        <p:txBody>
          <a:bodyPr/>
          <a:lstStyle/>
          <a:p>
            <a:r>
              <a:rPr lang="en-US" dirty="0" smtClean="0"/>
              <a:t>Put Actions in Verbs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79238252"/>
              </p:ext>
            </p:extLst>
          </p:nvPr>
        </p:nvGraphicFramePr>
        <p:xfrm>
          <a:off x="1092200" y="1146176"/>
          <a:ext cx="7010400" cy="4175759"/>
        </p:xfrm>
        <a:graphic>
          <a:graphicData uri="http://schemas.openxmlformats.org/drawingml/2006/table">
            <a:tbl>
              <a:tblPr firstRow="1" bandRow="1">
                <a:tableStyleId>{5C22544A-7EE6-4342-B048-85BDC9FD1C3A}</a:tableStyleId>
              </a:tblPr>
              <a:tblGrid>
                <a:gridCol w="3505200"/>
                <a:gridCol w="3505200"/>
              </a:tblGrid>
              <a:tr h="370840">
                <a:tc>
                  <a:txBody>
                    <a:bodyPr/>
                    <a:lstStyle/>
                    <a:p>
                      <a:pPr algn="ctr"/>
                      <a:r>
                        <a:rPr lang="en-US" sz="2800" dirty="0" smtClean="0"/>
                        <a:t>Action</a:t>
                      </a:r>
                      <a:endParaRPr lang="en-US" sz="2800" dirty="0"/>
                    </a:p>
                  </a:txBody>
                  <a:tcPr>
                    <a:lnR w="12700" cap="flat" cmpd="sng" algn="ctr">
                      <a:solidFill>
                        <a:prstClr val="black"/>
                      </a:solidFill>
                      <a:prstDash val="solid"/>
                      <a:round/>
                      <a:headEnd type="none" w="med" len="med"/>
                      <a:tailEnd type="none" w="med" len="med"/>
                    </a:lnR>
                    <a:lnB w="12700" cap="flat" cmpd="sng" algn="ctr">
                      <a:solidFill>
                        <a:prstClr val="black"/>
                      </a:solidFill>
                      <a:prstDash val="solid"/>
                      <a:round/>
                      <a:headEnd type="none" w="med" len="med"/>
                      <a:tailEnd type="none" w="med" len="med"/>
                    </a:lnB>
                  </a:tcPr>
                </a:tc>
                <a:tc>
                  <a:txBody>
                    <a:bodyPr/>
                    <a:lstStyle/>
                    <a:p>
                      <a:pPr algn="ctr"/>
                      <a:r>
                        <a:rPr lang="en-US" sz="2800" dirty="0" smtClean="0"/>
                        <a:t>Nominalization</a:t>
                      </a:r>
                      <a:endParaRPr lang="en-US" sz="2800" dirty="0"/>
                    </a:p>
                  </a:txBody>
                  <a:tcPr>
                    <a:lnL w="12700" cap="flat" cmpd="sng" algn="ctr">
                      <a:solidFill>
                        <a:prstClr val="black"/>
                      </a:solidFill>
                      <a:prstDash val="solid"/>
                      <a:round/>
                      <a:headEnd type="none" w="med" len="med"/>
                      <a:tailEnd type="none" w="med" len="med"/>
                    </a:lnL>
                    <a:lnB w="12700" cap="flat" cmpd="sng" algn="ctr">
                      <a:solidFill>
                        <a:prstClr val="black"/>
                      </a:solidFill>
                      <a:prstDash val="solid"/>
                      <a:round/>
                      <a:headEnd type="none" w="med" len="med"/>
                      <a:tailEnd type="none" w="med" len="med"/>
                    </a:lnB>
                  </a:tcPr>
                </a:tc>
              </a:tr>
              <a:tr h="370840">
                <a:tc>
                  <a:txBody>
                    <a:bodyPr/>
                    <a:lstStyle/>
                    <a:p>
                      <a:r>
                        <a:rPr lang="en-US" sz="2400" dirty="0" smtClean="0"/>
                        <a:t>Regulate</a:t>
                      </a:r>
                      <a:endParaRPr lang="en-US" sz="2400" dirty="0"/>
                    </a:p>
                  </a:txBody>
                  <a:tcPr>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sz="2400" dirty="0" smtClean="0"/>
                        <a:t>Regulation</a:t>
                      </a:r>
                      <a:endParaRPr lang="en-US" sz="2400" dirty="0"/>
                    </a:p>
                  </a:txBody>
                  <a:tcPr>
                    <a:lnL w="12700" cap="flat" cmpd="sng" algn="ctr">
                      <a:solidFill>
                        <a:prstClr val="black"/>
                      </a:solidFill>
                      <a:prstDash val="solid"/>
                      <a:round/>
                      <a:headEnd type="none" w="med" len="med"/>
                      <a:tailEnd type="none" w="med" len="med"/>
                    </a:lnL>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370840">
                <a:tc>
                  <a:txBody>
                    <a:bodyPr/>
                    <a:lstStyle/>
                    <a:p>
                      <a:r>
                        <a:rPr lang="en-US" sz="2400" dirty="0" smtClean="0"/>
                        <a:t>Analyze</a:t>
                      </a:r>
                      <a:endParaRPr lang="en-US" sz="2400" dirty="0"/>
                    </a:p>
                  </a:txBody>
                  <a:tcPr>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sz="2400" dirty="0" smtClean="0"/>
                        <a:t>Analysis</a:t>
                      </a:r>
                      <a:endParaRPr lang="en-US" sz="2400" dirty="0"/>
                    </a:p>
                  </a:txBody>
                  <a:tcPr>
                    <a:lnL w="12700" cap="flat" cmpd="sng" algn="ctr">
                      <a:solidFill>
                        <a:prstClr val="black"/>
                      </a:solidFill>
                      <a:prstDash val="solid"/>
                      <a:round/>
                      <a:headEnd type="none" w="med" len="med"/>
                      <a:tailEnd type="none" w="med" len="med"/>
                    </a:lnL>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370840">
                <a:tc>
                  <a:txBody>
                    <a:bodyPr/>
                    <a:lstStyle/>
                    <a:p>
                      <a:r>
                        <a:rPr lang="en-US" sz="2400" dirty="0" smtClean="0"/>
                        <a:t>Occur</a:t>
                      </a:r>
                      <a:endParaRPr lang="en-US" sz="2400" dirty="0"/>
                    </a:p>
                  </a:txBody>
                  <a:tcPr>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sz="2400" dirty="0" smtClean="0"/>
                        <a:t>Occurrence</a:t>
                      </a:r>
                      <a:endParaRPr lang="en-US" sz="2400" dirty="0"/>
                    </a:p>
                  </a:txBody>
                  <a:tcPr>
                    <a:lnL w="12700" cap="flat" cmpd="sng" algn="ctr">
                      <a:solidFill>
                        <a:prstClr val="black"/>
                      </a:solidFill>
                      <a:prstDash val="solid"/>
                      <a:round/>
                      <a:headEnd type="none" w="med" len="med"/>
                      <a:tailEnd type="none" w="med" len="med"/>
                    </a:lnL>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370840">
                <a:tc>
                  <a:txBody>
                    <a:bodyPr/>
                    <a:lstStyle/>
                    <a:p>
                      <a:r>
                        <a:rPr lang="en-US" sz="2400" dirty="0" smtClean="0"/>
                        <a:t>Discover</a:t>
                      </a:r>
                      <a:endParaRPr lang="en-US" sz="2400" dirty="0"/>
                    </a:p>
                  </a:txBody>
                  <a:tcPr>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sz="2400" dirty="0" smtClean="0"/>
                        <a:t>Discovery</a:t>
                      </a:r>
                      <a:endParaRPr lang="en-US" sz="2400" dirty="0"/>
                    </a:p>
                  </a:txBody>
                  <a:tcPr>
                    <a:lnL w="12700" cap="flat" cmpd="sng" algn="ctr">
                      <a:solidFill>
                        <a:prstClr val="black"/>
                      </a:solidFill>
                      <a:prstDash val="solid"/>
                      <a:round/>
                      <a:headEnd type="none" w="med" len="med"/>
                      <a:tailEnd type="none" w="med" len="med"/>
                    </a:lnL>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370840">
                <a:tc>
                  <a:txBody>
                    <a:bodyPr/>
                    <a:lstStyle/>
                    <a:p>
                      <a:r>
                        <a:rPr lang="en-US" sz="2400" dirty="0" smtClean="0"/>
                        <a:t>Investigate </a:t>
                      </a:r>
                      <a:endParaRPr lang="en-US" sz="2400" dirty="0"/>
                    </a:p>
                  </a:txBody>
                  <a:tcPr>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sz="2400" dirty="0" smtClean="0"/>
                        <a:t>Investigation</a:t>
                      </a:r>
                    </a:p>
                  </a:txBody>
                  <a:tcPr>
                    <a:lnL w="12700" cap="flat" cmpd="sng" algn="ctr">
                      <a:solidFill>
                        <a:prstClr val="black"/>
                      </a:solidFill>
                      <a:prstDash val="solid"/>
                      <a:round/>
                      <a:headEnd type="none" w="med" len="med"/>
                      <a:tailEnd type="none" w="med" len="med"/>
                    </a:lnL>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370840">
                <a:tc>
                  <a:txBody>
                    <a:bodyPr/>
                    <a:lstStyle/>
                    <a:p>
                      <a:r>
                        <a:rPr lang="en-US" sz="2400" dirty="0" smtClean="0"/>
                        <a:t>Perform</a:t>
                      </a:r>
                      <a:endParaRPr lang="en-US" sz="2400" dirty="0"/>
                    </a:p>
                  </a:txBody>
                  <a:tcPr>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sz="2400" dirty="0" smtClean="0"/>
                        <a:t>Performance</a:t>
                      </a:r>
                    </a:p>
                  </a:txBody>
                  <a:tcPr>
                    <a:lnL w="12700" cap="flat" cmpd="sng" algn="ctr">
                      <a:solidFill>
                        <a:prstClr val="black"/>
                      </a:solidFill>
                      <a:prstDash val="solid"/>
                      <a:round/>
                      <a:headEnd type="none" w="med" len="med"/>
                      <a:tailEnd type="none" w="med" len="med"/>
                    </a:lnL>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370840">
                <a:tc>
                  <a:txBody>
                    <a:bodyPr/>
                    <a:lstStyle/>
                    <a:p>
                      <a:r>
                        <a:rPr lang="en-US" sz="2400" dirty="0" smtClean="0"/>
                        <a:t>Fail</a:t>
                      </a:r>
                      <a:endParaRPr lang="en-US" sz="2400" dirty="0"/>
                    </a:p>
                  </a:txBody>
                  <a:tcPr>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sz="2400" dirty="0" smtClean="0"/>
                        <a:t>Failure</a:t>
                      </a:r>
                    </a:p>
                  </a:txBody>
                  <a:tcPr>
                    <a:lnL w="12700" cap="flat" cmpd="sng" algn="ctr">
                      <a:solidFill>
                        <a:prstClr val="black"/>
                      </a:solidFill>
                      <a:prstDash val="solid"/>
                      <a:round/>
                      <a:headEnd type="none" w="med" len="med"/>
                      <a:tailEnd type="none" w="med" len="med"/>
                    </a:lnL>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370840">
                <a:tc>
                  <a:txBody>
                    <a:bodyPr/>
                    <a:lstStyle/>
                    <a:p>
                      <a:r>
                        <a:rPr lang="en-US" sz="2400" dirty="0" smtClean="0"/>
                        <a:t>Resist</a:t>
                      </a:r>
                      <a:endParaRPr lang="en-US" sz="2400" dirty="0"/>
                    </a:p>
                  </a:txBody>
                  <a:tcPr>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tcPr>
                </a:tc>
                <a:tc>
                  <a:txBody>
                    <a:bodyPr/>
                    <a:lstStyle/>
                    <a:p>
                      <a:r>
                        <a:rPr lang="en-US" sz="2400" dirty="0" smtClean="0"/>
                        <a:t>Resistance</a:t>
                      </a:r>
                    </a:p>
                  </a:txBody>
                  <a:tcPr>
                    <a:lnL w="12700" cap="flat" cmpd="sng" algn="ctr">
                      <a:solidFill>
                        <a:prstClr val="black"/>
                      </a:solidFill>
                      <a:prstDash val="solid"/>
                      <a:round/>
                      <a:headEnd type="none" w="med" len="med"/>
                      <a:tailEnd type="none" w="med" len="med"/>
                    </a:lnL>
                    <a:lnT w="12700" cap="flat" cmpd="sng" algn="ctr">
                      <a:solidFill>
                        <a:prstClr val="black"/>
                      </a:solidFill>
                      <a:prstDash val="solid"/>
                      <a:round/>
                      <a:headEnd type="none" w="med" len="med"/>
                      <a:tailEnd type="none" w="med" len="med"/>
                    </a:lnT>
                  </a:tcPr>
                </a:tc>
              </a:tr>
            </a:tbl>
          </a:graphicData>
        </a:graphic>
      </p:graphicFrame>
      <p:sp>
        <p:nvSpPr>
          <p:cNvPr id="3" name="TextBox 2"/>
          <p:cNvSpPr txBox="1"/>
          <p:nvPr/>
        </p:nvSpPr>
        <p:spPr>
          <a:xfrm>
            <a:off x="639286" y="5943600"/>
            <a:ext cx="7865429" cy="400110"/>
          </a:xfrm>
          <a:prstGeom prst="rect">
            <a:avLst/>
          </a:prstGeom>
          <a:solidFill>
            <a:schemeClr val="accent1">
              <a:lumMod val="40000"/>
              <a:lumOff val="60000"/>
            </a:schemeClr>
          </a:solidFill>
          <a:ln>
            <a:noFill/>
          </a:ln>
          <a:scene3d>
            <a:camera prst="orthographicFront"/>
            <a:lightRig rig="threePt" dir="t"/>
          </a:scene3d>
          <a:sp3d>
            <a:bevelT/>
          </a:sp3d>
        </p:spPr>
        <p:txBody>
          <a:bodyPr wrap="none" rtlCol="0">
            <a:spAutoFit/>
          </a:bodyPr>
          <a:lstStyle/>
          <a:p>
            <a:r>
              <a:rPr lang="en-US" sz="2000" dirty="0" smtClean="0"/>
              <a:t>A nominalization is a verb (or adjective) that has been turned into a noun.</a:t>
            </a:r>
            <a:endParaRPr lang="en-US" sz="2000" dirty="0"/>
          </a:p>
        </p:txBody>
      </p:sp>
    </p:spTree>
    <p:extLst>
      <p:ext uri="{BB962C8B-B14F-4D97-AF65-F5344CB8AC3E}">
        <p14:creationId xmlns:p14="http://schemas.microsoft.com/office/powerpoint/2010/main" val="38306718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1601" y="2235200"/>
            <a:ext cx="6660798" cy="584776"/>
          </a:xfrm>
          <a:prstGeom prst="rect">
            <a:avLst/>
          </a:prstGeom>
          <a:noFill/>
        </p:spPr>
        <p:txBody>
          <a:bodyPr wrap="none" rtlCol="0">
            <a:spAutoFit/>
          </a:bodyPr>
          <a:lstStyle/>
          <a:p>
            <a:r>
              <a:rPr lang="en-US" sz="3200" dirty="0" smtClean="0">
                <a:solidFill>
                  <a:srgbClr val="FFFFFF"/>
                </a:solidFill>
              </a:rPr>
              <a:t>We performed an analysis on the data.</a:t>
            </a:r>
            <a:endParaRPr lang="en-US" sz="3200" dirty="0">
              <a:solidFill>
                <a:srgbClr val="FFFFFF"/>
              </a:solidFill>
            </a:endParaRPr>
          </a:p>
        </p:txBody>
      </p:sp>
      <p:sp>
        <p:nvSpPr>
          <p:cNvPr id="6" name="Down Arrow 5"/>
          <p:cNvSpPr/>
          <p:nvPr/>
        </p:nvSpPr>
        <p:spPr>
          <a:xfrm>
            <a:off x="2095500" y="330200"/>
            <a:ext cx="1562100" cy="2006600"/>
          </a:xfrm>
          <a:prstGeom prst="downArrow">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400" dirty="0">
                <a:solidFill>
                  <a:schemeClr val="tx1"/>
                </a:solidFill>
              </a:rPr>
              <a:t>A</a:t>
            </a:r>
            <a:r>
              <a:rPr lang="en-US" sz="2400" dirty="0" smtClean="0">
                <a:solidFill>
                  <a:schemeClr val="tx1"/>
                </a:solidFill>
              </a:rPr>
              <a:t>ction</a:t>
            </a:r>
            <a:endParaRPr lang="en-US" sz="2400" dirty="0">
              <a:solidFill>
                <a:schemeClr val="tx1"/>
              </a:solidFill>
            </a:endParaRPr>
          </a:p>
        </p:txBody>
      </p:sp>
      <p:sp>
        <p:nvSpPr>
          <p:cNvPr id="7" name="Down Arrow 6"/>
          <p:cNvSpPr/>
          <p:nvPr/>
        </p:nvSpPr>
        <p:spPr>
          <a:xfrm>
            <a:off x="4305300" y="330200"/>
            <a:ext cx="1562100" cy="2006600"/>
          </a:xfrm>
          <a:prstGeom prst="downArrow">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dirty="0" smtClean="0">
                <a:solidFill>
                  <a:schemeClr val="tx1"/>
                </a:solidFill>
              </a:rPr>
              <a:t>Nominalization</a:t>
            </a:r>
            <a:endParaRPr lang="en-US" dirty="0">
              <a:solidFill>
                <a:schemeClr val="tx1"/>
              </a:solidFill>
            </a:endParaRPr>
          </a:p>
        </p:txBody>
      </p:sp>
      <p:sp>
        <p:nvSpPr>
          <p:cNvPr id="8" name="TextBox 7"/>
          <p:cNvSpPr txBox="1"/>
          <p:nvPr/>
        </p:nvSpPr>
        <p:spPr>
          <a:xfrm>
            <a:off x="2570691" y="5448300"/>
            <a:ext cx="4002618" cy="584776"/>
          </a:xfrm>
          <a:prstGeom prst="rect">
            <a:avLst/>
          </a:prstGeom>
          <a:noFill/>
        </p:spPr>
        <p:txBody>
          <a:bodyPr wrap="none" rtlCol="0">
            <a:spAutoFit/>
          </a:bodyPr>
          <a:lstStyle/>
          <a:p>
            <a:r>
              <a:rPr lang="en-US" sz="3200" dirty="0" smtClean="0">
                <a:solidFill>
                  <a:srgbClr val="FFFFFF"/>
                </a:solidFill>
              </a:rPr>
              <a:t>We analyzed the data.</a:t>
            </a:r>
            <a:endParaRPr lang="en-US" sz="3200" dirty="0">
              <a:solidFill>
                <a:srgbClr val="FFFFFF"/>
              </a:solidFill>
            </a:endParaRPr>
          </a:p>
        </p:txBody>
      </p:sp>
      <p:sp>
        <p:nvSpPr>
          <p:cNvPr id="9" name="Down Arrow 8"/>
          <p:cNvSpPr/>
          <p:nvPr/>
        </p:nvSpPr>
        <p:spPr>
          <a:xfrm>
            <a:off x="3251200" y="3568700"/>
            <a:ext cx="1562100" cy="2006600"/>
          </a:xfrm>
          <a:prstGeom prst="downArrow">
            <a:avLst/>
          </a:prstGeom>
          <a:solidFill>
            <a:schemeClr val="accent3">
              <a:lumMod val="60000"/>
              <a:lumOff val="40000"/>
            </a:scheme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400" dirty="0">
                <a:solidFill>
                  <a:schemeClr val="tx1"/>
                </a:solidFill>
              </a:rPr>
              <a:t>A</a:t>
            </a:r>
            <a:r>
              <a:rPr lang="en-US" sz="2400" dirty="0" smtClean="0">
                <a:solidFill>
                  <a:schemeClr val="tx1"/>
                </a:solidFill>
              </a:rPr>
              <a:t>ction</a:t>
            </a:r>
            <a:endParaRPr lang="en-US" sz="2400" dirty="0">
              <a:solidFill>
                <a:schemeClr val="tx1"/>
              </a:solidFill>
            </a:endParaRPr>
          </a:p>
        </p:txBody>
      </p:sp>
    </p:spTree>
    <p:extLst>
      <p:ext uri="{BB962C8B-B14F-4D97-AF65-F5344CB8AC3E}">
        <p14:creationId xmlns:p14="http://schemas.microsoft.com/office/powerpoint/2010/main" val="40737018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8450" y="2603500"/>
            <a:ext cx="6007100" cy="1200328"/>
          </a:xfrm>
          <a:prstGeom prst="rect">
            <a:avLst/>
          </a:prstGeom>
          <a:solidFill>
            <a:schemeClr val="accent5">
              <a:lumMod val="60000"/>
              <a:lumOff val="40000"/>
            </a:schemeClr>
          </a:solidFill>
          <a:ln>
            <a:noFill/>
          </a:ln>
          <a:scene3d>
            <a:camera prst="orthographicFront"/>
            <a:lightRig rig="threePt" dir="t"/>
          </a:scene3d>
          <a:sp3d>
            <a:bevelT/>
          </a:sp3d>
        </p:spPr>
        <p:txBody>
          <a:bodyPr wrap="square" rtlCol="0">
            <a:spAutoFit/>
          </a:bodyPr>
          <a:lstStyle/>
          <a:p>
            <a:pPr algn="ctr"/>
            <a:r>
              <a:rPr lang="en-US" sz="2400" dirty="0" smtClean="0"/>
              <a:t>When a nominalization follows a “there is” or “there are,” change the nominalization into a verb and find the subject.</a:t>
            </a:r>
            <a:endParaRPr lang="en-US" sz="2400" dirty="0"/>
          </a:p>
        </p:txBody>
      </p:sp>
      <p:sp>
        <p:nvSpPr>
          <p:cNvPr id="3" name="TextBox 2"/>
          <p:cNvSpPr txBox="1"/>
          <p:nvPr/>
        </p:nvSpPr>
        <p:spPr>
          <a:xfrm>
            <a:off x="1568450" y="825500"/>
            <a:ext cx="6007100" cy="954107"/>
          </a:xfrm>
          <a:prstGeom prst="rect">
            <a:avLst/>
          </a:prstGeom>
          <a:noFill/>
        </p:spPr>
        <p:txBody>
          <a:bodyPr wrap="square" rtlCol="0">
            <a:spAutoFit/>
          </a:bodyPr>
          <a:lstStyle/>
          <a:p>
            <a:r>
              <a:rPr lang="en-US" sz="2800" dirty="0" smtClean="0">
                <a:solidFill>
                  <a:schemeClr val="bg1"/>
                </a:solidFill>
              </a:rPr>
              <a:t>There was considerable erosion of the land from the floods.</a:t>
            </a:r>
            <a:endParaRPr lang="en-US" sz="2800" dirty="0">
              <a:solidFill>
                <a:schemeClr val="bg1"/>
              </a:solidFill>
            </a:endParaRPr>
          </a:p>
        </p:txBody>
      </p:sp>
      <p:sp>
        <p:nvSpPr>
          <p:cNvPr id="4" name="TextBox 3"/>
          <p:cNvSpPr txBox="1"/>
          <p:nvPr/>
        </p:nvSpPr>
        <p:spPr>
          <a:xfrm>
            <a:off x="1520826" y="4762500"/>
            <a:ext cx="6102349" cy="523220"/>
          </a:xfrm>
          <a:prstGeom prst="rect">
            <a:avLst/>
          </a:prstGeom>
          <a:noFill/>
        </p:spPr>
        <p:txBody>
          <a:bodyPr wrap="square" rtlCol="0">
            <a:spAutoFit/>
          </a:bodyPr>
          <a:lstStyle/>
          <a:p>
            <a:r>
              <a:rPr lang="en-US" sz="2800" dirty="0" smtClean="0">
                <a:solidFill>
                  <a:schemeClr val="bg1"/>
                </a:solidFill>
              </a:rPr>
              <a:t>The floods considerably eroded the land. </a:t>
            </a:r>
            <a:endParaRPr lang="en-US" sz="2800" dirty="0">
              <a:solidFill>
                <a:schemeClr val="bg1"/>
              </a:solidFill>
            </a:endParaRPr>
          </a:p>
        </p:txBody>
      </p:sp>
      <p:cxnSp>
        <p:nvCxnSpPr>
          <p:cNvPr id="5" name="Straight Connector 4"/>
          <p:cNvCxnSpPr/>
          <p:nvPr/>
        </p:nvCxnSpPr>
        <p:spPr>
          <a:xfrm>
            <a:off x="1701800" y="1315660"/>
            <a:ext cx="1473435" cy="0"/>
          </a:xfrm>
          <a:prstGeom prst="line">
            <a:avLst/>
          </a:prstGeom>
          <a:ln w="57150" cmpd="sng">
            <a:solidFill>
              <a:srgbClr val="E038CD"/>
            </a:solidFill>
          </a:ln>
        </p:spPr>
        <p:style>
          <a:lnRef idx="3">
            <a:schemeClr val="accent5"/>
          </a:lnRef>
          <a:fillRef idx="0">
            <a:schemeClr val="accent5"/>
          </a:fillRef>
          <a:effectRef idx="2">
            <a:schemeClr val="accent5"/>
          </a:effectRef>
          <a:fontRef idx="minor">
            <a:schemeClr val="tx1"/>
          </a:fontRef>
        </p:style>
      </p:cxnSp>
      <p:cxnSp>
        <p:nvCxnSpPr>
          <p:cNvPr id="7" name="Straight Arrow Connector 6"/>
          <p:cNvCxnSpPr/>
          <p:nvPr/>
        </p:nvCxnSpPr>
        <p:spPr>
          <a:xfrm flipH="1">
            <a:off x="5664200" y="1315660"/>
            <a:ext cx="118780" cy="3611940"/>
          </a:xfrm>
          <a:prstGeom prst="straightConnector1">
            <a:avLst/>
          </a:prstGeom>
          <a:ln w="76200" cmpd="sng">
            <a:solidFill>
              <a:schemeClr val="accent4">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2616200" y="1779607"/>
            <a:ext cx="1491337" cy="3147993"/>
          </a:xfrm>
          <a:prstGeom prst="straightConnector1">
            <a:avLst/>
          </a:prstGeom>
          <a:ln w="76200"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97204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0050" y="687407"/>
            <a:ext cx="8343900" cy="830997"/>
          </a:xfrm>
          <a:prstGeom prst="rect">
            <a:avLst/>
          </a:prstGeom>
          <a:noFill/>
        </p:spPr>
        <p:txBody>
          <a:bodyPr wrap="square" rtlCol="0">
            <a:spAutoFit/>
          </a:bodyPr>
          <a:lstStyle/>
          <a:p>
            <a:r>
              <a:rPr lang="en-US" sz="2400" dirty="0" smtClean="0">
                <a:solidFill>
                  <a:schemeClr val="bg1"/>
                </a:solidFill>
              </a:rPr>
              <a:t>The engineering managers made the decision to give their approval to the plan. </a:t>
            </a:r>
            <a:endParaRPr lang="en-US" sz="2400" dirty="0">
              <a:solidFill>
                <a:schemeClr val="bg1"/>
              </a:solidFill>
            </a:endParaRPr>
          </a:p>
        </p:txBody>
      </p:sp>
      <p:sp>
        <p:nvSpPr>
          <p:cNvPr id="7" name="TextBox 6"/>
          <p:cNvSpPr txBox="1"/>
          <p:nvPr/>
        </p:nvSpPr>
        <p:spPr>
          <a:xfrm>
            <a:off x="1019175" y="2188646"/>
            <a:ext cx="7105650" cy="461665"/>
          </a:xfrm>
          <a:prstGeom prst="rect">
            <a:avLst/>
          </a:prstGeom>
          <a:noFill/>
        </p:spPr>
        <p:txBody>
          <a:bodyPr wrap="square" rtlCol="0">
            <a:spAutoFit/>
          </a:bodyPr>
          <a:lstStyle/>
          <a:p>
            <a:r>
              <a:rPr lang="en-US" sz="2400" dirty="0" smtClean="0">
                <a:solidFill>
                  <a:schemeClr val="bg1"/>
                </a:solidFill>
              </a:rPr>
              <a:t>The engineering managers decided to approve the plan.</a:t>
            </a:r>
            <a:endParaRPr lang="en-US" sz="2400" dirty="0">
              <a:solidFill>
                <a:schemeClr val="bg1"/>
              </a:solidFill>
            </a:endParaRPr>
          </a:p>
        </p:txBody>
      </p:sp>
      <p:sp>
        <p:nvSpPr>
          <p:cNvPr id="8" name="TextBox 7"/>
          <p:cNvSpPr txBox="1"/>
          <p:nvPr/>
        </p:nvSpPr>
        <p:spPr>
          <a:xfrm>
            <a:off x="787400" y="3941246"/>
            <a:ext cx="7569200" cy="461665"/>
          </a:xfrm>
          <a:prstGeom prst="rect">
            <a:avLst/>
          </a:prstGeom>
          <a:noFill/>
        </p:spPr>
        <p:txBody>
          <a:bodyPr wrap="square" rtlCol="0">
            <a:spAutoFit/>
          </a:bodyPr>
          <a:lstStyle/>
          <a:p>
            <a:r>
              <a:rPr lang="en-US" sz="2400" dirty="0" smtClean="0">
                <a:solidFill>
                  <a:schemeClr val="bg1"/>
                </a:solidFill>
              </a:rPr>
              <a:t>We need to perform a periodic review of the circuit design.</a:t>
            </a:r>
            <a:endParaRPr lang="en-US" sz="2400" dirty="0">
              <a:solidFill>
                <a:schemeClr val="bg1"/>
              </a:solidFill>
            </a:endParaRPr>
          </a:p>
        </p:txBody>
      </p:sp>
      <p:sp>
        <p:nvSpPr>
          <p:cNvPr id="9" name="TextBox 8"/>
          <p:cNvSpPr txBox="1"/>
          <p:nvPr/>
        </p:nvSpPr>
        <p:spPr>
          <a:xfrm>
            <a:off x="1409700" y="5342711"/>
            <a:ext cx="6324600" cy="461665"/>
          </a:xfrm>
          <a:prstGeom prst="rect">
            <a:avLst/>
          </a:prstGeom>
          <a:noFill/>
        </p:spPr>
        <p:txBody>
          <a:bodyPr wrap="square" rtlCol="0">
            <a:spAutoFit/>
          </a:bodyPr>
          <a:lstStyle/>
          <a:p>
            <a:r>
              <a:rPr lang="en-US" sz="2400" dirty="0" smtClean="0">
                <a:solidFill>
                  <a:schemeClr val="bg1"/>
                </a:solidFill>
              </a:rPr>
              <a:t>We need to review the circuit design periodically.</a:t>
            </a:r>
            <a:endParaRPr lang="en-US" sz="2400" dirty="0">
              <a:solidFill>
                <a:schemeClr val="bg1"/>
              </a:solidFill>
            </a:endParaRPr>
          </a:p>
        </p:txBody>
      </p:sp>
      <p:sp>
        <p:nvSpPr>
          <p:cNvPr id="10" name="Oval 9"/>
          <p:cNvSpPr/>
          <p:nvPr/>
        </p:nvSpPr>
        <p:spPr>
          <a:xfrm>
            <a:off x="5016500" y="750907"/>
            <a:ext cx="1143000" cy="404793"/>
          </a:xfrm>
          <a:prstGeom prst="ellipse">
            <a:avLst/>
          </a:prstGeom>
          <a:noFill/>
          <a:ln w="571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305300" y="2232818"/>
            <a:ext cx="1282700" cy="404793"/>
          </a:xfrm>
          <a:prstGeom prst="ellipse">
            <a:avLst/>
          </a:prstGeom>
          <a:noFill/>
          <a:ln w="571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352424" y="1122322"/>
            <a:ext cx="1374775" cy="404793"/>
          </a:xfrm>
          <a:prstGeom prst="ellipse">
            <a:avLst/>
          </a:prstGeom>
          <a:noFill/>
          <a:ln w="5715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5724525" y="2258218"/>
            <a:ext cx="1209676" cy="404793"/>
          </a:xfrm>
          <a:prstGeom prst="ellipse">
            <a:avLst/>
          </a:prstGeom>
          <a:noFill/>
          <a:ln w="5715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4667249" y="4010818"/>
            <a:ext cx="1057276" cy="404793"/>
          </a:xfrm>
          <a:prstGeom prst="ellipse">
            <a:avLst/>
          </a:prstGeom>
          <a:noFill/>
          <a:ln w="57150" cmpd="sng">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2911473" y="5424983"/>
            <a:ext cx="1057276" cy="404793"/>
          </a:xfrm>
          <a:prstGeom prst="ellipse">
            <a:avLst/>
          </a:prstGeom>
          <a:noFill/>
          <a:ln w="57150" cmpd="sng">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H="1">
            <a:off x="4876800" y="1155700"/>
            <a:ext cx="584200" cy="1032946"/>
          </a:xfrm>
          <a:prstGeom prst="straightConnector1">
            <a:avLst/>
          </a:prstGeom>
          <a:ln w="76200"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1603375" y="1445319"/>
            <a:ext cx="4391025" cy="812899"/>
          </a:xfrm>
          <a:prstGeom prst="straightConnector1">
            <a:avLst/>
          </a:prstGeom>
          <a:ln w="76200" cmpd="sng">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3632200" y="4392037"/>
            <a:ext cx="1447800" cy="1032946"/>
          </a:xfrm>
          <a:prstGeom prst="straightConnector1">
            <a:avLst/>
          </a:prstGeom>
          <a:ln w="76200" cmpd="sng">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16238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up)">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8000" y="355600"/>
            <a:ext cx="8145132" cy="954107"/>
          </a:xfrm>
          <a:prstGeom prst="rect">
            <a:avLst/>
          </a:prstGeom>
          <a:noFill/>
        </p:spPr>
        <p:txBody>
          <a:bodyPr wrap="square" rtlCol="0">
            <a:spAutoFit/>
          </a:bodyPr>
          <a:lstStyle/>
          <a:p>
            <a:r>
              <a:rPr lang="en-US" sz="2800" dirty="0" smtClean="0">
                <a:solidFill>
                  <a:srgbClr val="FFFFFF"/>
                </a:solidFill>
              </a:rPr>
              <a:t>We have characterized the role of protein X in signaling pathway Y.</a:t>
            </a:r>
            <a:endParaRPr lang="en-US" sz="2800" dirty="0">
              <a:solidFill>
                <a:srgbClr val="FFFFFF"/>
              </a:solidFill>
            </a:endParaRPr>
          </a:p>
        </p:txBody>
      </p:sp>
      <p:sp>
        <p:nvSpPr>
          <p:cNvPr id="5" name="TextBox 4"/>
          <p:cNvSpPr txBox="1"/>
          <p:nvPr/>
        </p:nvSpPr>
        <p:spPr>
          <a:xfrm>
            <a:off x="508000" y="1485900"/>
            <a:ext cx="8145132" cy="954107"/>
          </a:xfrm>
          <a:prstGeom prst="rect">
            <a:avLst/>
          </a:prstGeom>
          <a:noFill/>
        </p:spPr>
        <p:txBody>
          <a:bodyPr wrap="square" rtlCol="0">
            <a:spAutoFit/>
          </a:bodyPr>
          <a:lstStyle/>
          <a:p>
            <a:r>
              <a:rPr lang="en-US" sz="2800" dirty="0" smtClean="0">
                <a:solidFill>
                  <a:srgbClr val="FFFFFF"/>
                </a:solidFill>
              </a:rPr>
              <a:t>Our results elucidate a mechanism for protein X’s involvement in membrane trafficking.</a:t>
            </a:r>
            <a:endParaRPr lang="en-US" sz="2800" dirty="0">
              <a:solidFill>
                <a:srgbClr val="FFFFFF"/>
              </a:solidFill>
            </a:endParaRPr>
          </a:p>
        </p:txBody>
      </p:sp>
      <p:sp>
        <p:nvSpPr>
          <p:cNvPr id="6" name="TextBox 5"/>
          <p:cNvSpPr txBox="1"/>
          <p:nvPr/>
        </p:nvSpPr>
        <p:spPr>
          <a:xfrm>
            <a:off x="508000" y="2616200"/>
            <a:ext cx="8145132" cy="954107"/>
          </a:xfrm>
          <a:prstGeom prst="rect">
            <a:avLst/>
          </a:prstGeom>
          <a:noFill/>
        </p:spPr>
        <p:txBody>
          <a:bodyPr wrap="square" rtlCol="0">
            <a:spAutoFit/>
          </a:bodyPr>
          <a:lstStyle/>
          <a:p>
            <a:r>
              <a:rPr lang="en-US" sz="2800" dirty="0" smtClean="0">
                <a:solidFill>
                  <a:srgbClr val="FFFFFF"/>
                </a:solidFill>
              </a:rPr>
              <a:t>This paper establishes a new paradigm for the effect of protein X in the context of disease Z.</a:t>
            </a:r>
            <a:endParaRPr lang="en-US" sz="2800" dirty="0">
              <a:solidFill>
                <a:srgbClr val="FFFFFF"/>
              </a:solidFill>
            </a:endParaRPr>
          </a:p>
        </p:txBody>
      </p:sp>
      <p:sp>
        <p:nvSpPr>
          <p:cNvPr id="10" name="TextBox 9"/>
          <p:cNvSpPr txBox="1"/>
          <p:nvPr/>
        </p:nvSpPr>
        <p:spPr>
          <a:xfrm>
            <a:off x="584200" y="4470400"/>
            <a:ext cx="8145132" cy="954107"/>
          </a:xfrm>
          <a:prstGeom prst="rect">
            <a:avLst/>
          </a:prstGeom>
          <a:solidFill>
            <a:schemeClr val="accent1">
              <a:lumMod val="75000"/>
            </a:schemeClr>
          </a:solidFill>
          <a:scene3d>
            <a:camera prst="orthographicFront"/>
            <a:lightRig rig="threePt" dir="t"/>
          </a:scene3d>
          <a:sp3d>
            <a:bevelT/>
          </a:sp3d>
        </p:spPr>
        <p:txBody>
          <a:bodyPr wrap="square" rtlCol="0">
            <a:spAutoFit/>
          </a:bodyPr>
          <a:lstStyle/>
          <a:p>
            <a:pPr algn="ctr"/>
            <a:r>
              <a:rPr lang="en-US" sz="2800" dirty="0" smtClean="0">
                <a:solidFill>
                  <a:srgbClr val="FFFFFF"/>
                </a:solidFill>
              </a:rPr>
              <a:t>Protein X has a role, is involved, and has some kind of effect. </a:t>
            </a:r>
            <a:endParaRPr lang="en-US" sz="2800" dirty="0">
              <a:solidFill>
                <a:srgbClr val="FFFFFF"/>
              </a:solidFill>
            </a:endParaRPr>
          </a:p>
        </p:txBody>
      </p:sp>
      <p:sp>
        <p:nvSpPr>
          <p:cNvPr id="11" name="TextBox 10"/>
          <p:cNvSpPr txBox="1"/>
          <p:nvPr/>
        </p:nvSpPr>
        <p:spPr>
          <a:xfrm>
            <a:off x="584200" y="5691207"/>
            <a:ext cx="8145132" cy="523220"/>
          </a:xfrm>
          <a:prstGeom prst="rect">
            <a:avLst/>
          </a:prstGeom>
          <a:solidFill>
            <a:schemeClr val="accent6">
              <a:lumMod val="75000"/>
            </a:schemeClr>
          </a:solidFill>
          <a:scene3d>
            <a:camera prst="orthographicFront"/>
            <a:lightRig rig="threePt" dir="t"/>
          </a:scene3d>
          <a:sp3d>
            <a:bevelT/>
          </a:sp3d>
        </p:spPr>
        <p:txBody>
          <a:bodyPr wrap="square" rtlCol="0">
            <a:spAutoFit/>
          </a:bodyPr>
          <a:lstStyle/>
          <a:p>
            <a:pPr algn="ctr"/>
            <a:r>
              <a:rPr lang="en-US" sz="2800" dirty="0" smtClean="0">
                <a:solidFill>
                  <a:srgbClr val="FFFFFF"/>
                </a:solidFill>
              </a:rPr>
              <a:t>We have no idea what protein X is actually doing.  </a:t>
            </a:r>
            <a:endParaRPr lang="en-US" sz="2800" dirty="0">
              <a:solidFill>
                <a:srgbClr val="FFFFFF"/>
              </a:solidFill>
            </a:endParaRPr>
          </a:p>
        </p:txBody>
      </p:sp>
      <p:cxnSp>
        <p:nvCxnSpPr>
          <p:cNvPr id="12" name="Straight Connector 11"/>
          <p:cNvCxnSpPr/>
          <p:nvPr/>
        </p:nvCxnSpPr>
        <p:spPr>
          <a:xfrm>
            <a:off x="4533900" y="845760"/>
            <a:ext cx="635000" cy="0"/>
          </a:xfrm>
          <a:prstGeom prst="line">
            <a:avLst/>
          </a:prstGeom>
          <a:ln w="57150" cmpd="sng">
            <a:solidFill>
              <a:srgbClr val="E038CD"/>
            </a:solidFill>
          </a:ln>
        </p:spPr>
        <p:style>
          <a:lnRef idx="3">
            <a:schemeClr val="accent5"/>
          </a:lnRef>
          <a:fillRef idx="0">
            <a:schemeClr val="accent5"/>
          </a:fillRef>
          <a:effectRef idx="2">
            <a:schemeClr val="accent5"/>
          </a:effectRef>
          <a:fontRef idx="minor">
            <a:schemeClr val="tx1"/>
          </a:fontRef>
        </p:style>
      </p:cxnSp>
      <p:cxnSp>
        <p:nvCxnSpPr>
          <p:cNvPr id="14" name="Straight Connector 13"/>
          <p:cNvCxnSpPr/>
          <p:nvPr/>
        </p:nvCxnSpPr>
        <p:spPr>
          <a:xfrm>
            <a:off x="622300" y="2369760"/>
            <a:ext cx="1816100" cy="0"/>
          </a:xfrm>
          <a:prstGeom prst="line">
            <a:avLst/>
          </a:prstGeom>
          <a:ln w="57150" cmpd="sng">
            <a:solidFill>
              <a:srgbClr val="E038CD"/>
            </a:solidFill>
          </a:ln>
        </p:spPr>
        <p:style>
          <a:lnRef idx="3">
            <a:schemeClr val="accent5"/>
          </a:lnRef>
          <a:fillRef idx="0">
            <a:schemeClr val="accent5"/>
          </a:fillRef>
          <a:effectRef idx="2">
            <a:schemeClr val="accent5"/>
          </a:effectRef>
          <a:fontRef idx="minor">
            <a:schemeClr val="tx1"/>
          </a:fontRef>
        </p:style>
      </p:cxnSp>
      <p:cxnSp>
        <p:nvCxnSpPr>
          <p:cNvPr id="16" name="Straight Connector 15"/>
          <p:cNvCxnSpPr/>
          <p:nvPr/>
        </p:nvCxnSpPr>
        <p:spPr>
          <a:xfrm>
            <a:off x="7366000" y="3093660"/>
            <a:ext cx="838200" cy="0"/>
          </a:xfrm>
          <a:prstGeom prst="line">
            <a:avLst/>
          </a:prstGeom>
          <a:ln w="57150" cmpd="sng">
            <a:solidFill>
              <a:srgbClr val="E038CD"/>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2978689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8000" y="177800"/>
            <a:ext cx="8145132" cy="830997"/>
          </a:xfrm>
          <a:prstGeom prst="rect">
            <a:avLst/>
          </a:prstGeom>
          <a:noFill/>
        </p:spPr>
        <p:txBody>
          <a:bodyPr wrap="square" rtlCol="0">
            <a:spAutoFit/>
          </a:bodyPr>
          <a:lstStyle/>
          <a:p>
            <a:r>
              <a:rPr lang="en-US" sz="2400" dirty="0" smtClean="0">
                <a:solidFill>
                  <a:srgbClr val="FFFFFF"/>
                </a:solidFill>
              </a:rPr>
              <a:t>We have characterized the role of protein X in signaling pathway Y.</a:t>
            </a:r>
            <a:endParaRPr lang="en-US" sz="2400" dirty="0">
              <a:solidFill>
                <a:srgbClr val="FFFFFF"/>
              </a:solidFill>
            </a:endParaRPr>
          </a:p>
        </p:txBody>
      </p:sp>
      <p:sp>
        <p:nvSpPr>
          <p:cNvPr id="5" name="TextBox 4"/>
          <p:cNvSpPr txBox="1"/>
          <p:nvPr/>
        </p:nvSpPr>
        <p:spPr>
          <a:xfrm>
            <a:off x="508000" y="2197100"/>
            <a:ext cx="8145132" cy="830997"/>
          </a:xfrm>
          <a:prstGeom prst="rect">
            <a:avLst/>
          </a:prstGeom>
          <a:noFill/>
        </p:spPr>
        <p:txBody>
          <a:bodyPr wrap="square" rtlCol="0">
            <a:spAutoFit/>
          </a:bodyPr>
          <a:lstStyle/>
          <a:p>
            <a:r>
              <a:rPr lang="en-US" sz="2400" dirty="0" smtClean="0">
                <a:solidFill>
                  <a:srgbClr val="FFFFFF"/>
                </a:solidFill>
              </a:rPr>
              <a:t>Our results elucidate a mechanism for protein X’s involvement in membrane trafficking.</a:t>
            </a:r>
            <a:endParaRPr lang="en-US" sz="2400" dirty="0">
              <a:solidFill>
                <a:srgbClr val="FFFFFF"/>
              </a:solidFill>
            </a:endParaRPr>
          </a:p>
        </p:txBody>
      </p:sp>
      <p:sp>
        <p:nvSpPr>
          <p:cNvPr id="6" name="TextBox 5"/>
          <p:cNvSpPr txBox="1"/>
          <p:nvPr/>
        </p:nvSpPr>
        <p:spPr>
          <a:xfrm>
            <a:off x="508000" y="4699000"/>
            <a:ext cx="8145132" cy="830997"/>
          </a:xfrm>
          <a:prstGeom prst="rect">
            <a:avLst/>
          </a:prstGeom>
          <a:noFill/>
        </p:spPr>
        <p:txBody>
          <a:bodyPr wrap="square" rtlCol="0">
            <a:spAutoFit/>
          </a:bodyPr>
          <a:lstStyle/>
          <a:p>
            <a:r>
              <a:rPr lang="en-US" sz="2400" dirty="0" smtClean="0">
                <a:solidFill>
                  <a:srgbClr val="FFFFFF"/>
                </a:solidFill>
              </a:rPr>
              <a:t>This paper establishes a new paradigm for the effect of protein X in the context of disease Z.</a:t>
            </a:r>
            <a:endParaRPr lang="en-US" sz="2400" dirty="0">
              <a:solidFill>
                <a:srgbClr val="FFFFFF"/>
              </a:solidFill>
            </a:endParaRPr>
          </a:p>
        </p:txBody>
      </p:sp>
      <p:sp>
        <p:nvSpPr>
          <p:cNvPr id="10" name="TextBox 9"/>
          <p:cNvSpPr txBox="1"/>
          <p:nvPr/>
        </p:nvSpPr>
        <p:spPr>
          <a:xfrm>
            <a:off x="508000" y="977900"/>
            <a:ext cx="8145132" cy="954107"/>
          </a:xfrm>
          <a:prstGeom prst="rect">
            <a:avLst/>
          </a:prstGeom>
          <a:noFill/>
          <a:ln>
            <a:solidFill>
              <a:schemeClr val="accent3"/>
            </a:solidFill>
          </a:ln>
        </p:spPr>
        <p:txBody>
          <a:bodyPr wrap="square" rtlCol="0">
            <a:spAutoFit/>
          </a:bodyPr>
          <a:lstStyle/>
          <a:p>
            <a:r>
              <a:rPr lang="en-US" sz="2800" dirty="0" smtClean="0">
                <a:solidFill>
                  <a:srgbClr val="FFFFFF"/>
                </a:solidFill>
              </a:rPr>
              <a:t>We demonstrate that protein X activates signaling pathway Y.</a:t>
            </a:r>
            <a:endParaRPr lang="en-US" sz="2800" dirty="0">
              <a:solidFill>
                <a:srgbClr val="FFFFFF"/>
              </a:solidFill>
            </a:endParaRPr>
          </a:p>
        </p:txBody>
      </p:sp>
      <p:sp>
        <p:nvSpPr>
          <p:cNvPr id="11" name="TextBox 10"/>
          <p:cNvSpPr txBox="1"/>
          <p:nvPr/>
        </p:nvSpPr>
        <p:spPr>
          <a:xfrm>
            <a:off x="508000" y="5575300"/>
            <a:ext cx="8145132" cy="954107"/>
          </a:xfrm>
          <a:prstGeom prst="rect">
            <a:avLst/>
          </a:prstGeom>
          <a:noFill/>
          <a:ln>
            <a:solidFill>
              <a:srgbClr val="9BBB59"/>
            </a:solidFill>
          </a:ln>
        </p:spPr>
        <p:txBody>
          <a:bodyPr wrap="square" rtlCol="0">
            <a:spAutoFit/>
          </a:bodyPr>
          <a:lstStyle/>
          <a:p>
            <a:r>
              <a:rPr lang="en-US" sz="2800" dirty="0" smtClean="0">
                <a:solidFill>
                  <a:srgbClr val="FFFFFF"/>
                </a:solidFill>
              </a:rPr>
              <a:t>This paper establishes that point mutations in protein X cause aberrant cell-cell contacts, causing disease Z.</a:t>
            </a:r>
            <a:endParaRPr lang="en-US" sz="2800" dirty="0">
              <a:solidFill>
                <a:srgbClr val="FFFFFF"/>
              </a:solidFill>
            </a:endParaRPr>
          </a:p>
        </p:txBody>
      </p:sp>
      <p:sp>
        <p:nvSpPr>
          <p:cNvPr id="12" name="TextBox 11"/>
          <p:cNvSpPr txBox="1"/>
          <p:nvPr/>
        </p:nvSpPr>
        <p:spPr>
          <a:xfrm>
            <a:off x="508000" y="3022600"/>
            <a:ext cx="8145132" cy="1384995"/>
          </a:xfrm>
          <a:prstGeom prst="rect">
            <a:avLst/>
          </a:prstGeom>
          <a:noFill/>
          <a:ln>
            <a:solidFill>
              <a:srgbClr val="9BBB59"/>
            </a:solidFill>
          </a:ln>
        </p:spPr>
        <p:txBody>
          <a:bodyPr wrap="square" rtlCol="0">
            <a:spAutoFit/>
          </a:bodyPr>
          <a:lstStyle/>
          <a:p>
            <a:r>
              <a:rPr lang="en-US" sz="2800" dirty="0" smtClean="0">
                <a:solidFill>
                  <a:srgbClr val="FFFFFF"/>
                </a:solidFill>
              </a:rPr>
              <a:t>Our results show that protein X initiates a phosphorylation cascade that is required for membrane trafficking. </a:t>
            </a:r>
            <a:endParaRPr lang="en-US" sz="2800" dirty="0">
              <a:solidFill>
                <a:srgbClr val="FFFFFF"/>
              </a:solidFill>
            </a:endParaRPr>
          </a:p>
        </p:txBody>
      </p:sp>
      <p:cxnSp>
        <p:nvCxnSpPr>
          <p:cNvPr id="13" name="Straight Connector 12"/>
          <p:cNvCxnSpPr/>
          <p:nvPr/>
        </p:nvCxnSpPr>
        <p:spPr>
          <a:xfrm>
            <a:off x="876300" y="6446460"/>
            <a:ext cx="800100" cy="0"/>
          </a:xfrm>
          <a:prstGeom prst="line">
            <a:avLst/>
          </a:prstGeom>
          <a:ln w="57150" cmpd="sng">
            <a:solidFill>
              <a:srgbClr val="E038CD"/>
            </a:solidFill>
          </a:ln>
        </p:spPr>
        <p:style>
          <a:lnRef idx="3">
            <a:schemeClr val="accent5"/>
          </a:lnRef>
          <a:fillRef idx="0">
            <a:schemeClr val="accent5"/>
          </a:fillRef>
          <a:effectRef idx="2">
            <a:schemeClr val="accent5"/>
          </a:effectRef>
          <a:fontRef idx="minor">
            <a:schemeClr val="tx1"/>
          </a:fontRef>
        </p:style>
      </p:cxnSp>
      <p:cxnSp>
        <p:nvCxnSpPr>
          <p:cNvPr id="14" name="Straight Connector 13"/>
          <p:cNvCxnSpPr/>
          <p:nvPr/>
        </p:nvCxnSpPr>
        <p:spPr>
          <a:xfrm>
            <a:off x="5168900" y="1468060"/>
            <a:ext cx="1346200" cy="0"/>
          </a:xfrm>
          <a:prstGeom prst="line">
            <a:avLst/>
          </a:prstGeom>
          <a:ln w="57150" cmpd="sng">
            <a:solidFill>
              <a:srgbClr val="E038CD"/>
            </a:solidFill>
          </a:ln>
        </p:spPr>
        <p:style>
          <a:lnRef idx="3">
            <a:schemeClr val="accent5"/>
          </a:lnRef>
          <a:fillRef idx="0">
            <a:schemeClr val="accent5"/>
          </a:fillRef>
          <a:effectRef idx="2">
            <a:schemeClr val="accent5"/>
          </a:effectRef>
          <a:fontRef idx="minor">
            <a:schemeClr val="tx1"/>
          </a:fontRef>
        </p:style>
      </p:cxnSp>
      <p:cxnSp>
        <p:nvCxnSpPr>
          <p:cNvPr id="15" name="Straight Connector 14"/>
          <p:cNvCxnSpPr/>
          <p:nvPr/>
        </p:nvCxnSpPr>
        <p:spPr>
          <a:xfrm>
            <a:off x="5168900" y="3507620"/>
            <a:ext cx="1257300" cy="0"/>
          </a:xfrm>
          <a:prstGeom prst="line">
            <a:avLst/>
          </a:prstGeom>
          <a:ln w="57150" cmpd="sng">
            <a:solidFill>
              <a:srgbClr val="E038CD"/>
            </a:solidFill>
          </a:ln>
        </p:spPr>
        <p:style>
          <a:lnRef idx="3">
            <a:schemeClr val="accent5"/>
          </a:lnRef>
          <a:fillRef idx="0">
            <a:schemeClr val="accent5"/>
          </a:fillRef>
          <a:effectRef idx="2">
            <a:schemeClr val="accent5"/>
          </a:effectRef>
          <a:fontRef idx="minor">
            <a:schemeClr val="tx1"/>
          </a:fontRef>
        </p:style>
      </p:cxnSp>
      <p:cxnSp>
        <p:nvCxnSpPr>
          <p:cNvPr id="18" name="Straight Connector 17"/>
          <p:cNvCxnSpPr/>
          <p:nvPr/>
        </p:nvCxnSpPr>
        <p:spPr>
          <a:xfrm>
            <a:off x="1212850" y="1462920"/>
            <a:ext cx="1816100" cy="0"/>
          </a:xfrm>
          <a:prstGeom prst="line">
            <a:avLst/>
          </a:prstGeom>
          <a:ln w="57150" cmpd="sng">
            <a:solidFill>
              <a:schemeClr val="accent5"/>
            </a:solidFill>
          </a:ln>
        </p:spPr>
        <p:style>
          <a:lnRef idx="3">
            <a:schemeClr val="accent5"/>
          </a:lnRef>
          <a:fillRef idx="0">
            <a:schemeClr val="accent5"/>
          </a:fillRef>
          <a:effectRef idx="2">
            <a:schemeClr val="accent5"/>
          </a:effectRef>
          <a:fontRef idx="minor">
            <a:schemeClr val="tx1"/>
          </a:fontRef>
        </p:style>
      </p:cxnSp>
      <p:cxnSp>
        <p:nvCxnSpPr>
          <p:cNvPr id="19" name="Straight Connector 18"/>
          <p:cNvCxnSpPr/>
          <p:nvPr/>
        </p:nvCxnSpPr>
        <p:spPr>
          <a:xfrm>
            <a:off x="2273300" y="3507620"/>
            <a:ext cx="755650" cy="0"/>
          </a:xfrm>
          <a:prstGeom prst="line">
            <a:avLst/>
          </a:prstGeom>
          <a:ln w="57150" cmpd="sng">
            <a:solidFill>
              <a:schemeClr val="accent5"/>
            </a:solidFill>
          </a:ln>
        </p:spPr>
        <p:style>
          <a:lnRef idx="3">
            <a:schemeClr val="accent5"/>
          </a:lnRef>
          <a:fillRef idx="0">
            <a:schemeClr val="accent5"/>
          </a:fillRef>
          <a:effectRef idx="2">
            <a:schemeClr val="accent5"/>
          </a:effectRef>
          <a:fontRef idx="minor">
            <a:schemeClr val="tx1"/>
          </a:fontRef>
        </p:style>
      </p:cxnSp>
      <p:cxnSp>
        <p:nvCxnSpPr>
          <p:cNvPr id="21" name="Straight Connector 20"/>
          <p:cNvCxnSpPr/>
          <p:nvPr/>
        </p:nvCxnSpPr>
        <p:spPr>
          <a:xfrm>
            <a:off x="2171700" y="6047620"/>
            <a:ext cx="1612900" cy="0"/>
          </a:xfrm>
          <a:prstGeom prst="line">
            <a:avLst/>
          </a:prstGeom>
          <a:ln w="57150" cmpd="sng">
            <a:solidFill>
              <a:schemeClr val="accent5"/>
            </a:solidFill>
          </a:ln>
        </p:spPr>
        <p:style>
          <a:lnRef idx="3">
            <a:schemeClr val="accent5"/>
          </a:lnRef>
          <a:fillRef idx="0">
            <a:schemeClr val="accent5"/>
          </a:fillRef>
          <a:effectRef idx="2">
            <a:schemeClr val="accent5"/>
          </a:effectRef>
          <a:fontRef idx="minor">
            <a:schemeClr val="tx1"/>
          </a:fontRef>
        </p:style>
      </p:cxnSp>
      <p:sp>
        <p:nvSpPr>
          <p:cNvPr id="23" name="TextBox 22"/>
          <p:cNvSpPr txBox="1"/>
          <p:nvPr/>
        </p:nvSpPr>
        <p:spPr>
          <a:xfrm>
            <a:off x="5218351" y="962462"/>
            <a:ext cx="1296749" cy="461665"/>
          </a:xfrm>
          <a:prstGeom prst="rect">
            <a:avLst/>
          </a:prstGeom>
          <a:solidFill>
            <a:srgbClr val="FAC090"/>
          </a:solidFill>
          <a:scene3d>
            <a:camera prst="orthographicFront"/>
            <a:lightRig rig="threePt" dir="t"/>
          </a:scene3d>
          <a:sp3d>
            <a:bevelT/>
          </a:sp3d>
        </p:spPr>
        <p:txBody>
          <a:bodyPr wrap="none" rtlCol="0">
            <a:spAutoFit/>
          </a:bodyPr>
          <a:lstStyle/>
          <a:p>
            <a:r>
              <a:rPr lang="en-US" sz="2400" dirty="0" smtClean="0"/>
              <a:t>activates</a:t>
            </a:r>
            <a:endParaRPr lang="en-US" sz="2400" dirty="0"/>
          </a:p>
        </p:txBody>
      </p:sp>
      <p:sp>
        <p:nvSpPr>
          <p:cNvPr id="24" name="TextBox 23"/>
          <p:cNvSpPr txBox="1"/>
          <p:nvPr/>
        </p:nvSpPr>
        <p:spPr>
          <a:xfrm>
            <a:off x="5204964" y="2997200"/>
            <a:ext cx="1183136" cy="461665"/>
          </a:xfrm>
          <a:prstGeom prst="rect">
            <a:avLst/>
          </a:prstGeom>
          <a:solidFill>
            <a:srgbClr val="FAC090"/>
          </a:solidFill>
          <a:scene3d>
            <a:camera prst="orthographicFront"/>
            <a:lightRig rig="threePt" dir="t"/>
          </a:scene3d>
          <a:sp3d>
            <a:bevelT/>
          </a:sp3d>
        </p:spPr>
        <p:txBody>
          <a:bodyPr wrap="none" rtlCol="0">
            <a:spAutoFit/>
          </a:bodyPr>
          <a:lstStyle/>
          <a:p>
            <a:r>
              <a:rPr lang="en-US" sz="2400" dirty="0" smtClean="0"/>
              <a:t>initiates</a:t>
            </a:r>
            <a:endParaRPr lang="en-US" sz="2400" dirty="0"/>
          </a:p>
        </p:txBody>
      </p:sp>
      <p:sp>
        <p:nvSpPr>
          <p:cNvPr id="25" name="TextBox 24"/>
          <p:cNvSpPr txBox="1"/>
          <p:nvPr/>
        </p:nvSpPr>
        <p:spPr>
          <a:xfrm>
            <a:off x="838200" y="5953442"/>
            <a:ext cx="897451" cy="461665"/>
          </a:xfrm>
          <a:prstGeom prst="rect">
            <a:avLst/>
          </a:prstGeom>
          <a:solidFill>
            <a:srgbClr val="FAC090"/>
          </a:solidFill>
          <a:scene3d>
            <a:camera prst="orthographicFront"/>
            <a:lightRig rig="threePt" dir="t"/>
          </a:scene3d>
          <a:sp3d>
            <a:bevelT/>
          </a:sp3d>
        </p:spPr>
        <p:txBody>
          <a:bodyPr wrap="none" rtlCol="0">
            <a:spAutoFit/>
          </a:bodyPr>
          <a:lstStyle/>
          <a:p>
            <a:r>
              <a:rPr lang="en-US" sz="2400" dirty="0" smtClean="0"/>
              <a:t>cause</a:t>
            </a:r>
            <a:endParaRPr lang="en-US" sz="2400" dirty="0"/>
          </a:p>
        </p:txBody>
      </p:sp>
    </p:spTree>
    <p:extLst>
      <p:ext uri="{BB962C8B-B14F-4D97-AF65-F5344CB8AC3E}">
        <p14:creationId xmlns:p14="http://schemas.microsoft.com/office/powerpoint/2010/main" val="18181597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left)">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fltVal val="0"/>
                                          </p:val>
                                        </p:tav>
                                        <p:tav tm="100000">
                                          <p:val>
                                            <p:strVal val="#ppt_h"/>
                                          </p:val>
                                        </p:tav>
                                      </p:tavLst>
                                    </p:anim>
                                    <p:animEffect transition="in" filter="fade">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animBg="1"/>
      <p:bldP spid="11" grpId="0" animBg="1"/>
      <p:bldP spid="12" grpId="0" animBg="1"/>
      <p:bldP spid="23" grpId="0" animBg="1"/>
      <p:bldP spid="24"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23226" y="411540"/>
            <a:ext cx="5790573" cy="1938992"/>
          </a:xfrm>
          <a:prstGeom prst="rect">
            <a:avLst/>
          </a:prstGeom>
        </p:spPr>
        <p:txBody>
          <a:bodyPr wrap="square">
            <a:spAutoFit/>
          </a:bodyPr>
          <a:lstStyle/>
          <a:p>
            <a:r>
              <a:rPr lang="en-US" sz="2400" dirty="0" smtClean="0">
                <a:solidFill>
                  <a:schemeClr val="bg1"/>
                </a:solidFill>
              </a:rPr>
              <a:t>“Nature </a:t>
            </a:r>
            <a:r>
              <a:rPr lang="en-US" sz="2400" dirty="0">
                <a:solidFill>
                  <a:schemeClr val="bg1"/>
                </a:solidFill>
              </a:rPr>
              <a:t>journals prefer authors to write in the active voice ("we performed the experiment...") as experience has shown that readers find concepts and results to be conveyed more clearly if written directly</a:t>
            </a:r>
            <a:r>
              <a:rPr lang="en-US" sz="2400" dirty="0" smtClean="0">
                <a:solidFill>
                  <a:schemeClr val="bg1"/>
                </a:solidFill>
              </a:rPr>
              <a:t>.”</a:t>
            </a:r>
            <a:endParaRPr lang="en-US" sz="2400" dirty="0">
              <a:solidFill>
                <a:schemeClr val="bg1"/>
              </a:solidFill>
            </a:endParaRPr>
          </a:p>
        </p:txBody>
      </p:sp>
      <p:sp>
        <p:nvSpPr>
          <p:cNvPr id="3" name="TextBox 2"/>
          <p:cNvSpPr txBox="1"/>
          <p:nvPr/>
        </p:nvSpPr>
        <p:spPr>
          <a:xfrm>
            <a:off x="1854200" y="4616966"/>
            <a:ext cx="4483100" cy="830997"/>
          </a:xfrm>
          <a:prstGeom prst="rect">
            <a:avLst/>
          </a:prstGeom>
          <a:noFill/>
        </p:spPr>
        <p:txBody>
          <a:bodyPr wrap="square" rtlCol="0">
            <a:spAutoFit/>
          </a:bodyPr>
          <a:lstStyle/>
          <a:p>
            <a:r>
              <a:rPr lang="en-US" sz="2400" dirty="0" smtClean="0">
                <a:solidFill>
                  <a:srgbClr val="FFFFFF"/>
                </a:solidFill>
              </a:rPr>
              <a:t>“Write in the active and use the first person where necessary.” </a:t>
            </a:r>
            <a:endParaRPr lang="en-US" sz="2400" dirty="0">
              <a:solidFill>
                <a:srgbClr val="FFFFFF"/>
              </a:solidFill>
            </a:endParaRPr>
          </a:p>
        </p:txBody>
      </p:sp>
      <p:pic>
        <p:nvPicPr>
          <p:cNvPr id="5" name="Picture 4" descr="Screen Shot 2015-10-21 at 12.54.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800" y="411540"/>
            <a:ext cx="2336800" cy="2921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Screen Shot 2015-10-21 at 1.03.1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7300" y="3332540"/>
            <a:ext cx="2350127" cy="31204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70947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204811"/>
            <a:ext cx="6159500" cy="3046988"/>
          </a:xfrm>
          <a:prstGeom prst="rect">
            <a:avLst/>
          </a:prstGeom>
        </p:spPr>
        <p:txBody>
          <a:bodyPr wrap="square">
            <a:spAutoFit/>
          </a:bodyPr>
          <a:lstStyle/>
          <a:p>
            <a:r>
              <a:rPr lang="en-US" sz="2400" dirty="0" smtClean="0">
                <a:solidFill>
                  <a:srgbClr val="FFFFFF"/>
                </a:solidFill>
              </a:rPr>
              <a:t>“The </a:t>
            </a:r>
            <a:r>
              <a:rPr lang="en-US" sz="2400" dirty="0">
                <a:solidFill>
                  <a:srgbClr val="FFFFFF"/>
                </a:solidFill>
              </a:rPr>
              <a:t>use of first-person pronouns (I, we, my, our) should be avoided in technical material. The use of “the authors” or “this researcher” is preferred to first-person pronouns.</a:t>
            </a:r>
          </a:p>
          <a:p>
            <a:endParaRPr lang="en-US" sz="2400" dirty="0" smtClean="0">
              <a:solidFill>
                <a:srgbClr val="FFFFFF"/>
              </a:solidFill>
            </a:endParaRPr>
          </a:p>
          <a:p>
            <a:r>
              <a:rPr lang="en-US" sz="2400" dirty="0" smtClean="0">
                <a:solidFill>
                  <a:srgbClr val="FFFFFF"/>
                </a:solidFill>
              </a:rPr>
              <a:t>“Authors </a:t>
            </a:r>
            <a:r>
              <a:rPr lang="en-US" sz="2400" dirty="0">
                <a:solidFill>
                  <a:srgbClr val="FFFFFF"/>
                </a:solidFill>
              </a:rPr>
              <a:t>should use first-person pronouns only if absolutely necessary to avoid awkward sentence construction</a:t>
            </a:r>
            <a:r>
              <a:rPr lang="en-US" sz="2400" dirty="0" smtClean="0">
                <a:solidFill>
                  <a:srgbClr val="FFFFFF"/>
                </a:solidFill>
              </a:rPr>
              <a:t>.”</a:t>
            </a:r>
            <a:endParaRPr lang="en-US" sz="2400" dirty="0">
              <a:solidFill>
                <a:srgbClr val="FFFFFF"/>
              </a:solidFill>
            </a:endParaRPr>
          </a:p>
        </p:txBody>
      </p:sp>
      <p:sp>
        <p:nvSpPr>
          <p:cNvPr id="3" name="Rectangle 2"/>
          <p:cNvSpPr/>
          <p:nvPr/>
        </p:nvSpPr>
        <p:spPr>
          <a:xfrm>
            <a:off x="292100" y="4370770"/>
            <a:ext cx="6019800" cy="1569660"/>
          </a:xfrm>
          <a:prstGeom prst="rect">
            <a:avLst/>
          </a:prstGeom>
        </p:spPr>
        <p:txBody>
          <a:bodyPr wrap="square">
            <a:spAutoFit/>
          </a:bodyPr>
          <a:lstStyle/>
          <a:p>
            <a:pPr lvl="0"/>
            <a:r>
              <a:rPr lang="en-US" sz="2400" dirty="0" smtClean="0">
                <a:solidFill>
                  <a:srgbClr val="FFFFFF"/>
                </a:solidFill>
              </a:rPr>
              <a:t>“If </a:t>
            </a:r>
            <a:r>
              <a:rPr lang="en-US" sz="2400" dirty="0">
                <a:solidFill>
                  <a:srgbClr val="FFFFFF"/>
                </a:solidFill>
              </a:rPr>
              <a:t>you wish, you may write in the first person singular or plural and use the active voice </a:t>
            </a:r>
            <a:r>
              <a:rPr lang="en-US" sz="2400" dirty="0" smtClean="0">
                <a:solidFill>
                  <a:srgbClr val="FFFFFF"/>
                </a:solidFill>
              </a:rPr>
              <a:t>(‘I </a:t>
            </a:r>
            <a:r>
              <a:rPr lang="en-US" sz="2400" dirty="0">
                <a:solidFill>
                  <a:srgbClr val="FFFFFF"/>
                </a:solidFill>
              </a:rPr>
              <a:t>observed that </a:t>
            </a:r>
            <a:r>
              <a:rPr lang="en-US" sz="2400" dirty="0" smtClean="0">
                <a:solidFill>
                  <a:srgbClr val="FFFFFF"/>
                </a:solidFill>
              </a:rPr>
              <a:t>…’ </a:t>
            </a:r>
            <a:r>
              <a:rPr lang="en-US" sz="2400" dirty="0">
                <a:solidFill>
                  <a:srgbClr val="FFFFFF"/>
                </a:solidFill>
              </a:rPr>
              <a:t>or </a:t>
            </a:r>
            <a:r>
              <a:rPr lang="en-US" sz="2400" dirty="0" smtClean="0">
                <a:solidFill>
                  <a:srgbClr val="FFFFFF"/>
                </a:solidFill>
              </a:rPr>
              <a:t>‘We </a:t>
            </a:r>
            <a:r>
              <a:rPr lang="en-US" sz="2400" dirty="0">
                <a:solidFill>
                  <a:srgbClr val="FFFFFF"/>
                </a:solidFill>
              </a:rPr>
              <a:t>observed that </a:t>
            </a:r>
            <a:r>
              <a:rPr lang="en-US" sz="2400" dirty="0" smtClean="0">
                <a:solidFill>
                  <a:srgbClr val="FFFFFF"/>
                </a:solidFill>
              </a:rPr>
              <a:t>…’ </a:t>
            </a:r>
            <a:r>
              <a:rPr lang="en-US" sz="2400" dirty="0">
                <a:solidFill>
                  <a:srgbClr val="FFFFFF"/>
                </a:solidFill>
              </a:rPr>
              <a:t>instead of </a:t>
            </a:r>
            <a:r>
              <a:rPr lang="en-US" sz="2400" dirty="0" smtClean="0">
                <a:solidFill>
                  <a:srgbClr val="FFFFFF"/>
                </a:solidFill>
              </a:rPr>
              <a:t>‘It </a:t>
            </a:r>
            <a:r>
              <a:rPr lang="en-US" sz="2400" dirty="0">
                <a:solidFill>
                  <a:srgbClr val="FFFFFF"/>
                </a:solidFill>
              </a:rPr>
              <a:t>was observed that </a:t>
            </a:r>
            <a:r>
              <a:rPr lang="en-US" sz="2400" dirty="0" smtClean="0">
                <a:solidFill>
                  <a:srgbClr val="FFFFFF"/>
                </a:solidFill>
              </a:rPr>
              <a:t>…’).”</a:t>
            </a:r>
            <a:endParaRPr lang="en-US" sz="2400" dirty="0">
              <a:solidFill>
                <a:srgbClr val="FFFFFF"/>
              </a:solidFill>
            </a:endParaRPr>
          </a:p>
        </p:txBody>
      </p:sp>
      <p:pic>
        <p:nvPicPr>
          <p:cNvPr id="4" name="Picture 3" descr="Screen Shot 2015-10-21 at 1.41.0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01" y="204811"/>
            <a:ext cx="2405890" cy="30602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Screen Shot 2015-10-21 at 1.45.5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5900" y="3590930"/>
            <a:ext cx="2336800" cy="30297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350779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8-30 at 2.22.27 PM.png"/>
          <p:cNvPicPr>
            <a:picLocks noChangeAspect="1"/>
          </p:cNvPicPr>
          <p:nvPr/>
        </p:nvPicPr>
        <p:blipFill rotWithShape="1">
          <a:blip r:embed="rId3">
            <a:extLst>
              <a:ext uri="{28A0092B-C50C-407E-A947-70E740481C1C}">
                <a14:useLocalDpi xmlns:a14="http://schemas.microsoft.com/office/drawing/2010/main" val="0"/>
              </a:ext>
            </a:extLst>
          </a:blip>
          <a:srcRect l="4673" t="6209" r="10800" b="11765"/>
          <a:stretch/>
        </p:blipFill>
        <p:spPr>
          <a:xfrm flipH="1">
            <a:off x="1389946" y="1269987"/>
            <a:ext cx="6364108" cy="3839883"/>
          </a:xfrm>
          <a:prstGeom prst="rect">
            <a:avLst/>
          </a:prstGeom>
        </p:spPr>
      </p:pic>
      <p:sp>
        <p:nvSpPr>
          <p:cNvPr id="5" name="TextBox 4"/>
          <p:cNvSpPr txBox="1"/>
          <p:nvPr/>
        </p:nvSpPr>
        <p:spPr>
          <a:xfrm>
            <a:off x="2125815" y="3018106"/>
            <a:ext cx="1187945" cy="461665"/>
          </a:xfrm>
          <a:prstGeom prst="rect">
            <a:avLst/>
          </a:prstGeom>
          <a:noFill/>
        </p:spPr>
        <p:txBody>
          <a:bodyPr wrap="none" rtlCol="0">
            <a:spAutoFit/>
          </a:bodyPr>
          <a:lstStyle/>
          <a:p>
            <a:r>
              <a:rPr lang="en-US" sz="2400" dirty="0" smtClean="0">
                <a:solidFill>
                  <a:schemeClr val="bg1"/>
                </a:solidFill>
              </a:rPr>
              <a:t>The dog</a:t>
            </a:r>
            <a:endParaRPr lang="en-US" sz="2400" dirty="0">
              <a:solidFill>
                <a:schemeClr val="bg1"/>
              </a:solidFill>
            </a:endParaRPr>
          </a:p>
        </p:txBody>
      </p:sp>
      <p:sp>
        <p:nvSpPr>
          <p:cNvPr id="7" name="TextBox 6"/>
          <p:cNvSpPr txBox="1"/>
          <p:nvPr/>
        </p:nvSpPr>
        <p:spPr>
          <a:xfrm>
            <a:off x="6134003" y="3018106"/>
            <a:ext cx="1200269" cy="461665"/>
          </a:xfrm>
          <a:prstGeom prst="rect">
            <a:avLst/>
          </a:prstGeom>
          <a:noFill/>
        </p:spPr>
        <p:txBody>
          <a:bodyPr wrap="none" rtlCol="0">
            <a:spAutoFit/>
          </a:bodyPr>
          <a:lstStyle/>
          <a:p>
            <a:r>
              <a:rPr lang="en-US" sz="2400" dirty="0">
                <a:solidFill>
                  <a:schemeClr val="bg1"/>
                </a:solidFill>
              </a:rPr>
              <a:t>t</a:t>
            </a:r>
            <a:r>
              <a:rPr lang="en-US" sz="2400" dirty="0" smtClean="0">
                <a:solidFill>
                  <a:schemeClr val="bg1"/>
                </a:solidFill>
              </a:rPr>
              <a:t>he ball.</a:t>
            </a:r>
            <a:endParaRPr lang="en-US" sz="2400" dirty="0">
              <a:solidFill>
                <a:schemeClr val="bg1"/>
              </a:solidFill>
            </a:endParaRPr>
          </a:p>
        </p:txBody>
      </p:sp>
      <p:sp>
        <p:nvSpPr>
          <p:cNvPr id="9" name="TextBox 8"/>
          <p:cNvSpPr txBox="1"/>
          <p:nvPr/>
        </p:nvSpPr>
        <p:spPr>
          <a:xfrm>
            <a:off x="4399862" y="3018106"/>
            <a:ext cx="1059154" cy="461665"/>
          </a:xfrm>
          <a:prstGeom prst="rect">
            <a:avLst/>
          </a:prstGeom>
          <a:noFill/>
        </p:spPr>
        <p:txBody>
          <a:bodyPr wrap="none" rtlCol="0">
            <a:spAutoFit/>
          </a:bodyPr>
          <a:lstStyle/>
          <a:p>
            <a:r>
              <a:rPr lang="en-US" sz="2400" dirty="0" smtClean="0">
                <a:solidFill>
                  <a:schemeClr val="bg1"/>
                </a:solidFill>
              </a:rPr>
              <a:t>chased</a:t>
            </a:r>
            <a:endParaRPr lang="en-US" sz="2400" dirty="0">
              <a:solidFill>
                <a:schemeClr val="bg1"/>
              </a:solidFill>
            </a:endParaRPr>
          </a:p>
        </p:txBody>
      </p:sp>
    </p:spTree>
    <p:extLst>
      <p:ext uri="{BB962C8B-B14F-4D97-AF65-F5344CB8AC3E}">
        <p14:creationId xmlns:p14="http://schemas.microsoft.com/office/powerpoint/2010/main" val="12313764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5-08-30 at 2.22.27 PM.png"/>
          <p:cNvPicPr>
            <a:picLocks noChangeAspect="1"/>
          </p:cNvPicPr>
          <p:nvPr/>
        </p:nvPicPr>
        <p:blipFill rotWithShape="1">
          <a:blip r:embed="rId3">
            <a:extLst>
              <a:ext uri="{28A0092B-C50C-407E-A947-70E740481C1C}">
                <a14:useLocalDpi xmlns:a14="http://schemas.microsoft.com/office/drawing/2010/main" val="0"/>
              </a:ext>
            </a:extLst>
          </a:blip>
          <a:srcRect l="4673" t="6209" r="10800" b="11765"/>
          <a:stretch/>
        </p:blipFill>
        <p:spPr>
          <a:xfrm>
            <a:off x="1389946" y="1329755"/>
            <a:ext cx="6364108" cy="3839883"/>
          </a:xfrm>
          <a:prstGeom prst="rect">
            <a:avLst/>
          </a:prstGeom>
        </p:spPr>
      </p:pic>
      <p:sp>
        <p:nvSpPr>
          <p:cNvPr id="4" name="TextBox 3"/>
          <p:cNvSpPr txBox="1"/>
          <p:nvPr/>
        </p:nvSpPr>
        <p:spPr>
          <a:xfrm>
            <a:off x="1786120" y="2903784"/>
            <a:ext cx="1169461" cy="461665"/>
          </a:xfrm>
          <a:prstGeom prst="rect">
            <a:avLst/>
          </a:prstGeom>
          <a:noFill/>
        </p:spPr>
        <p:txBody>
          <a:bodyPr wrap="none" rtlCol="0">
            <a:spAutoFit/>
          </a:bodyPr>
          <a:lstStyle/>
          <a:p>
            <a:r>
              <a:rPr lang="en-US" sz="2400" dirty="0" smtClean="0">
                <a:solidFill>
                  <a:schemeClr val="bg1"/>
                </a:solidFill>
              </a:rPr>
              <a:t>The ball</a:t>
            </a:r>
            <a:endParaRPr lang="en-US" sz="2400" dirty="0">
              <a:solidFill>
                <a:schemeClr val="bg1"/>
              </a:solidFill>
            </a:endParaRPr>
          </a:p>
        </p:txBody>
      </p:sp>
      <p:sp>
        <p:nvSpPr>
          <p:cNvPr id="6" name="TextBox 5"/>
          <p:cNvSpPr txBox="1"/>
          <p:nvPr/>
        </p:nvSpPr>
        <p:spPr>
          <a:xfrm>
            <a:off x="5547345" y="2920872"/>
            <a:ext cx="1589347" cy="461665"/>
          </a:xfrm>
          <a:prstGeom prst="rect">
            <a:avLst/>
          </a:prstGeom>
          <a:noFill/>
        </p:spPr>
        <p:txBody>
          <a:bodyPr wrap="none" rtlCol="0">
            <a:spAutoFit/>
          </a:bodyPr>
          <a:lstStyle/>
          <a:p>
            <a:r>
              <a:rPr lang="en-US" sz="2400" dirty="0">
                <a:solidFill>
                  <a:schemeClr val="bg1"/>
                </a:solidFill>
              </a:rPr>
              <a:t>b</a:t>
            </a:r>
            <a:r>
              <a:rPr lang="en-US" sz="2400" dirty="0" smtClean="0">
                <a:solidFill>
                  <a:schemeClr val="bg1"/>
                </a:solidFill>
              </a:rPr>
              <a:t>y the dog.</a:t>
            </a:r>
            <a:endParaRPr lang="en-US" sz="2400" dirty="0">
              <a:solidFill>
                <a:schemeClr val="bg1"/>
              </a:solidFill>
            </a:endParaRPr>
          </a:p>
        </p:txBody>
      </p:sp>
      <p:sp>
        <p:nvSpPr>
          <p:cNvPr id="7" name="TextBox 6"/>
          <p:cNvSpPr txBox="1"/>
          <p:nvPr/>
        </p:nvSpPr>
        <p:spPr>
          <a:xfrm>
            <a:off x="3478518" y="2910465"/>
            <a:ext cx="1616548" cy="461665"/>
          </a:xfrm>
          <a:prstGeom prst="rect">
            <a:avLst/>
          </a:prstGeom>
          <a:noFill/>
        </p:spPr>
        <p:txBody>
          <a:bodyPr wrap="none" rtlCol="0">
            <a:spAutoFit/>
          </a:bodyPr>
          <a:lstStyle/>
          <a:p>
            <a:r>
              <a:rPr lang="en-US" sz="2400" dirty="0">
                <a:solidFill>
                  <a:schemeClr val="bg1"/>
                </a:solidFill>
              </a:rPr>
              <a:t>w</a:t>
            </a:r>
            <a:r>
              <a:rPr lang="en-US" sz="2400" dirty="0" smtClean="0">
                <a:solidFill>
                  <a:schemeClr val="bg1"/>
                </a:solidFill>
              </a:rPr>
              <a:t>as chased</a:t>
            </a:r>
            <a:endParaRPr lang="en-US" sz="2400" dirty="0">
              <a:solidFill>
                <a:schemeClr val="bg1"/>
              </a:solidFill>
            </a:endParaRPr>
          </a:p>
        </p:txBody>
      </p:sp>
    </p:spTree>
    <p:extLst>
      <p:ext uri="{BB962C8B-B14F-4D97-AF65-F5344CB8AC3E}">
        <p14:creationId xmlns:p14="http://schemas.microsoft.com/office/powerpoint/2010/main" val="8413861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5-08-30 at 2.22.27 PM.png"/>
          <p:cNvPicPr>
            <a:picLocks noChangeAspect="1"/>
          </p:cNvPicPr>
          <p:nvPr/>
        </p:nvPicPr>
        <p:blipFill rotWithShape="1">
          <a:blip r:embed="rId3">
            <a:extLst>
              <a:ext uri="{28A0092B-C50C-407E-A947-70E740481C1C}">
                <a14:useLocalDpi xmlns:a14="http://schemas.microsoft.com/office/drawing/2010/main" val="0"/>
              </a:ext>
            </a:extLst>
          </a:blip>
          <a:srcRect l="4673" t="6209" r="46117" b="11765"/>
          <a:stretch/>
        </p:blipFill>
        <p:spPr>
          <a:xfrm>
            <a:off x="1389946" y="1329755"/>
            <a:ext cx="3704995" cy="3839883"/>
          </a:xfrm>
          <a:prstGeom prst="rect">
            <a:avLst/>
          </a:prstGeom>
        </p:spPr>
      </p:pic>
      <p:sp>
        <p:nvSpPr>
          <p:cNvPr id="4" name="TextBox 3"/>
          <p:cNvSpPr txBox="1"/>
          <p:nvPr/>
        </p:nvSpPr>
        <p:spPr>
          <a:xfrm>
            <a:off x="1786120" y="2903784"/>
            <a:ext cx="1169461" cy="461665"/>
          </a:xfrm>
          <a:prstGeom prst="rect">
            <a:avLst/>
          </a:prstGeom>
          <a:noFill/>
        </p:spPr>
        <p:txBody>
          <a:bodyPr wrap="none" rtlCol="0">
            <a:spAutoFit/>
          </a:bodyPr>
          <a:lstStyle/>
          <a:p>
            <a:r>
              <a:rPr lang="en-US" sz="2400" dirty="0" smtClean="0">
                <a:solidFill>
                  <a:schemeClr val="bg1"/>
                </a:solidFill>
              </a:rPr>
              <a:t>The ball</a:t>
            </a:r>
            <a:endParaRPr lang="en-US" sz="2400" dirty="0">
              <a:solidFill>
                <a:schemeClr val="bg1"/>
              </a:solidFill>
            </a:endParaRPr>
          </a:p>
        </p:txBody>
      </p:sp>
      <p:sp>
        <p:nvSpPr>
          <p:cNvPr id="7" name="TextBox 6"/>
          <p:cNvSpPr txBox="1"/>
          <p:nvPr/>
        </p:nvSpPr>
        <p:spPr>
          <a:xfrm>
            <a:off x="3075110" y="2910465"/>
            <a:ext cx="1694244" cy="461665"/>
          </a:xfrm>
          <a:prstGeom prst="rect">
            <a:avLst/>
          </a:prstGeom>
          <a:noFill/>
        </p:spPr>
        <p:txBody>
          <a:bodyPr wrap="none" rtlCol="0">
            <a:spAutoFit/>
          </a:bodyPr>
          <a:lstStyle/>
          <a:p>
            <a:r>
              <a:rPr lang="en-US" sz="2400" dirty="0">
                <a:solidFill>
                  <a:schemeClr val="bg1"/>
                </a:solidFill>
              </a:rPr>
              <a:t>w</a:t>
            </a:r>
            <a:r>
              <a:rPr lang="en-US" sz="2400" dirty="0" smtClean="0">
                <a:solidFill>
                  <a:schemeClr val="bg1"/>
                </a:solidFill>
              </a:rPr>
              <a:t>as chased.</a:t>
            </a:r>
            <a:endParaRPr lang="en-US" sz="2400" dirty="0">
              <a:solidFill>
                <a:schemeClr val="bg1"/>
              </a:solidFill>
            </a:endParaRPr>
          </a:p>
        </p:txBody>
      </p:sp>
    </p:spTree>
    <p:extLst>
      <p:ext uri="{BB962C8B-B14F-4D97-AF65-F5344CB8AC3E}">
        <p14:creationId xmlns:p14="http://schemas.microsoft.com/office/powerpoint/2010/main" val="154057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34822428"/>
              </p:ext>
            </p:extLst>
          </p:nvPr>
        </p:nvGraphicFramePr>
        <p:xfrm>
          <a:off x="419100" y="1397000"/>
          <a:ext cx="8394700" cy="4023360"/>
        </p:xfrm>
        <a:graphic>
          <a:graphicData uri="http://schemas.openxmlformats.org/drawingml/2006/table">
            <a:tbl>
              <a:tblPr firstRow="1" bandRow="1">
                <a:tableStyleId>{5C22544A-7EE6-4342-B048-85BDC9FD1C3A}</a:tableStyleId>
              </a:tblPr>
              <a:tblGrid>
                <a:gridCol w="4197350"/>
                <a:gridCol w="4197350"/>
              </a:tblGrid>
              <a:tr h="370840">
                <a:tc>
                  <a:txBody>
                    <a:bodyPr/>
                    <a:lstStyle/>
                    <a:p>
                      <a:pPr algn="ctr"/>
                      <a:r>
                        <a:rPr lang="en-US" sz="2400" dirty="0" smtClean="0"/>
                        <a:t>Passive Voice</a:t>
                      </a:r>
                      <a:endParaRPr lang="en-US" sz="2400" dirty="0"/>
                    </a:p>
                  </a:txBody>
                  <a:tcPr>
                    <a:lnR w="12700" cap="flat" cmpd="sng" algn="ctr">
                      <a:solidFill>
                        <a:prstClr val="black"/>
                      </a:solidFill>
                      <a:prstDash val="solid"/>
                      <a:round/>
                      <a:headEnd type="none" w="med" len="med"/>
                      <a:tailEnd type="none" w="med" len="med"/>
                    </a:lnR>
                    <a:lnB w="12700" cap="flat" cmpd="sng" algn="ctr">
                      <a:solidFill>
                        <a:prstClr val="black"/>
                      </a:solidFill>
                      <a:prstDash val="solid"/>
                      <a:round/>
                      <a:headEnd type="none" w="med" len="med"/>
                      <a:tailEnd type="none" w="med" len="med"/>
                    </a:lnB>
                  </a:tcPr>
                </a:tc>
                <a:tc>
                  <a:txBody>
                    <a:bodyPr/>
                    <a:lstStyle/>
                    <a:p>
                      <a:pPr algn="ctr"/>
                      <a:r>
                        <a:rPr lang="en-US" sz="2400" dirty="0" smtClean="0"/>
                        <a:t>Active Voice</a:t>
                      </a:r>
                      <a:endParaRPr lang="en-US" sz="2400" dirty="0"/>
                    </a:p>
                  </a:txBody>
                  <a:tcPr>
                    <a:lnL w="12700" cap="flat" cmpd="sng" algn="ctr">
                      <a:solidFill>
                        <a:prstClr val="black"/>
                      </a:solidFill>
                      <a:prstDash val="solid"/>
                      <a:round/>
                      <a:headEnd type="none" w="med" len="med"/>
                      <a:tailEnd type="none" w="med" len="med"/>
                    </a:lnL>
                    <a:lnB w="12700" cap="flat" cmpd="sng" algn="ctr">
                      <a:solidFill>
                        <a:prstClr val="black"/>
                      </a:solidFill>
                      <a:prstDash val="solid"/>
                      <a:round/>
                      <a:headEnd type="none" w="med" len="med"/>
                      <a:tailEnd type="none" w="med" len="med"/>
                    </a:lnB>
                  </a:tcPr>
                </a:tc>
              </a:tr>
              <a:tr h="370840">
                <a:tc>
                  <a:txBody>
                    <a:bodyPr/>
                    <a:lstStyle/>
                    <a:p>
                      <a:r>
                        <a:rPr lang="en-US" sz="2400" dirty="0" smtClean="0"/>
                        <a:t>Longer sentences</a:t>
                      </a:r>
                      <a:endParaRPr lang="en-US" sz="2400" dirty="0"/>
                    </a:p>
                  </a:txBody>
                  <a:tcPr>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sz="2400" dirty="0" smtClean="0"/>
                        <a:t>Shorter</a:t>
                      </a:r>
                      <a:r>
                        <a:rPr lang="en-US" sz="2400" baseline="0" dirty="0" smtClean="0"/>
                        <a:t> sentences</a:t>
                      </a:r>
                      <a:endParaRPr lang="en-US" sz="2400" dirty="0"/>
                    </a:p>
                  </a:txBody>
                  <a:tcPr>
                    <a:lnL w="12700" cap="flat" cmpd="sng" algn="ctr">
                      <a:solidFill>
                        <a:prstClr val="black"/>
                      </a:solidFill>
                      <a:prstDash val="solid"/>
                      <a:round/>
                      <a:headEnd type="none" w="med" len="med"/>
                      <a:tailEnd type="none" w="med" len="med"/>
                    </a:lnL>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370840">
                <a:tc>
                  <a:txBody>
                    <a:bodyPr/>
                    <a:lstStyle/>
                    <a:p>
                      <a:r>
                        <a:rPr lang="en-US" sz="2400" dirty="0" smtClean="0"/>
                        <a:t>Sounds</a:t>
                      </a:r>
                      <a:r>
                        <a:rPr lang="en-US" sz="2400" baseline="0" dirty="0" smtClean="0"/>
                        <a:t> impersonal</a:t>
                      </a:r>
                      <a:endParaRPr lang="en-US" sz="2400" dirty="0"/>
                    </a:p>
                  </a:txBody>
                  <a:tcPr>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sz="2400" dirty="0" smtClean="0"/>
                        <a:t>Sounds more engaging</a:t>
                      </a:r>
                      <a:endParaRPr lang="en-US" sz="2400" dirty="0"/>
                    </a:p>
                  </a:txBody>
                  <a:tcPr>
                    <a:lnL w="12700" cap="flat" cmpd="sng" algn="ctr">
                      <a:solidFill>
                        <a:prstClr val="black"/>
                      </a:solidFill>
                      <a:prstDash val="solid"/>
                      <a:round/>
                      <a:headEnd type="none" w="med" len="med"/>
                      <a:tailEnd type="none" w="med" len="med"/>
                    </a:lnL>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370840">
                <a:tc>
                  <a:txBody>
                    <a:bodyPr/>
                    <a:lstStyle/>
                    <a:p>
                      <a:r>
                        <a:rPr lang="en-US" sz="2400" dirty="0" smtClean="0"/>
                        <a:t>Leads to ambiguous actors</a:t>
                      </a:r>
                      <a:endParaRPr lang="en-US" sz="2400" dirty="0"/>
                    </a:p>
                  </a:txBody>
                  <a:tcPr>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sz="2400" dirty="0" smtClean="0"/>
                        <a:t>Makes actors clear</a:t>
                      </a:r>
                      <a:endParaRPr lang="en-US" sz="2400" dirty="0"/>
                    </a:p>
                  </a:txBody>
                  <a:tcPr>
                    <a:lnL w="12700" cap="flat" cmpd="sng" algn="ctr">
                      <a:solidFill>
                        <a:prstClr val="black"/>
                      </a:solidFill>
                      <a:prstDash val="solid"/>
                      <a:round/>
                      <a:headEnd type="none" w="med" len="med"/>
                      <a:tailEnd type="none" w="med" len="med"/>
                    </a:lnL>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370840">
                <a:tc>
                  <a:txBody>
                    <a:bodyPr/>
                    <a:lstStyle/>
                    <a:p>
                      <a:r>
                        <a:rPr lang="en-US" sz="2400" dirty="0" smtClean="0"/>
                        <a:t>Weak language</a:t>
                      </a:r>
                      <a:endParaRPr lang="en-US" sz="2400" dirty="0"/>
                    </a:p>
                  </a:txBody>
                  <a:tcPr>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sz="2400" dirty="0" smtClean="0"/>
                        <a:t>Confident language</a:t>
                      </a:r>
                      <a:endParaRPr lang="en-US" sz="2400" dirty="0"/>
                    </a:p>
                  </a:txBody>
                  <a:tcPr>
                    <a:lnL w="12700" cap="flat" cmpd="sng" algn="ctr">
                      <a:solidFill>
                        <a:prstClr val="black"/>
                      </a:solidFill>
                      <a:prstDash val="solid"/>
                      <a:round/>
                      <a:headEnd type="none" w="med" len="med"/>
                      <a:tailEnd type="none" w="med" len="med"/>
                    </a:lnL>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370840">
                <a:tc>
                  <a:txBody>
                    <a:bodyPr/>
                    <a:lstStyle/>
                    <a:p>
                      <a:r>
                        <a:rPr lang="en-US" sz="2400" dirty="0" smtClean="0"/>
                        <a:t>Less clear and direct</a:t>
                      </a:r>
                      <a:endParaRPr lang="en-US" sz="2400" dirty="0"/>
                    </a:p>
                  </a:txBody>
                  <a:tcPr>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sz="2400" dirty="0" smtClean="0"/>
                        <a:t>Clearer</a:t>
                      </a:r>
                      <a:r>
                        <a:rPr lang="en-US" sz="2400" baseline="0" dirty="0" smtClean="0"/>
                        <a:t> and more direct</a:t>
                      </a:r>
                    </a:p>
                  </a:txBody>
                  <a:tcPr>
                    <a:lnL w="12700" cap="flat" cmpd="sng" algn="ctr">
                      <a:solidFill>
                        <a:prstClr val="black"/>
                      </a:solidFill>
                      <a:prstDash val="solid"/>
                      <a:round/>
                      <a:headEnd type="none" w="med" len="med"/>
                      <a:tailEnd type="none" w="med" len="med"/>
                    </a:lnL>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370840">
                <a:tc>
                  <a:txBody>
                    <a:bodyPr/>
                    <a:lstStyle/>
                    <a:p>
                      <a:r>
                        <a:rPr lang="en-US" sz="2400" dirty="0" smtClean="0"/>
                        <a:t>Construction can be confusing for readers</a:t>
                      </a:r>
                      <a:endParaRPr lang="en-US" sz="2400" dirty="0"/>
                    </a:p>
                  </a:txBody>
                  <a:tcPr>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sz="2400" baseline="0" dirty="0" smtClean="0"/>
                        <a:t>Easier for readers to follow</a:t>
                      </a:r>
                    </a:p>
                    <a:p>
                      <a:r>
                        <a:rPr lang="en-US" sz="2400" baseline="0" dirty="0" smtClean="0"/>
                        <a:t>Better reader retention</a:t>
                      </a:r>
                    </a:p>
                  </a:txBody>
                  <a:tcPr>
                    <a:lnL w="12700" cap="flat" cmpd="sng" algn="ctr">
                      <a:solidFill>
                        <a:prstClr val="black"/>
                      </a:solidFill>
                      <a:prstDash val="solid"/>
                      <a:round/>
                      <a:headEnd type="none" w="med" len="med"/>
                      <a:tailEnd type="none" w="med" len="med"/>
                    </a:lnL>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370840">
                <a:tc>
                  <a:txBody>
                    <a:bodyPr/>
                    <a:lstStyle/>
                    <a:p>
                      <a:endParaRPr lang="en-US" sz="2400" dirty="0"/>
                    </a:p>
                  </a:txBody>
                  <a:tcPr>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lang="en-US" sz="2400" baseline="0" dirty="0" smtClean="0"/>
                    </a:p>
                  </a:txBody>
                  <a:tcPr>
                    <a:lnL w="12700" cap="flat" cmpd="sng" algn="ctr">
                      <a:solidFill>
                        <a:prstClr val="black"/>
                      </a:solidFill>
                      <a:prstDash val="solid"/>
                      <a:round/>
                      <a:headEnd type="none" w="med" len="med"/>
                      <a:tailEnd type="none" w="med" len="med"/>
                    </a:lnL>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238913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520576" y="3532651"/>
            <a:ext cx="1180353" cy="1375145"/>
          </a:xfrm>
          <a:prstGeom prst="roundRect">
            <a:avLst/>
          </a:prstGeom>
          <a:ln>
            <a:no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2000" dirty="0" smtClean="0">
                <a:solidFill>
                  <a:schemeClr val="tx1"/>
                </a:solidFill>
              </a:rPr>
              <a:t>Subject Position</a:t>
            </a:r>
            <a:endParaRPr lang="en-US" sz="2000" dirty="0">
              <a:solidFill>
                <a:schemeClr val="tx1"/>
              </a:solidFill>
            </a:endParaRPr>
          </a:p>
        </p:txBody>
      </p:sp>
      <p:sp>
        <p:nvSpPr>
          <p:cNvPr id="6" name="Rounded Rectangle 5"/>
          <p:cNvSpPr/>
          <p:nvPr/>
        </p:nvSpPr>
        <p:spPr>
          <a:xfrm>
            <a:off x="1778000" y="1030941"/>
            <a:ext cx="1180353" cy="1375145"/>
          </a:xfrm>
          <a:prstGeom prst="roundRect">
            <a:avLst/>
          </a:prstGeom>
          <a:ln>
            <a:no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2000" dirty="0" smtClean="0">
                <a:solidFill>
                  <a:schemeClr val="tx1"/>
                </a:solidFill>
              </a:rPr>
              <a:t>Subject Position</a:t>
            </a:r>
            <a:endParaRPr lang="en-US" sz="2000" dirty="0">
              <a:solidFill>
                <a:schemeClr val="tx1"/>
              </a:solidFill>
            </a:endParaRPr>
          </a:p>
        </p:txBody>
      </p:sp>
      <p:sp>
        <p:nvSpPr>
          <p:cNvPr id="4" name="TextBox 3"/>
          <p:cNvSpPr txBox="1"/>
          <p:nvPr/>
        </p:nvSpPr>
        <p:spPr>
          <a:xfrm>
            <a:off x="2036115" y="1882866"/>
            <a:ext cx="5071771" cy="523220"/>
          </a:xfrm>
          <a:prstGeom prst="rect">
            <a:avLst/>
          </a:prstGeom>
          <a:noFill/>
        </p:spPr>
        <p:txBody>
          <a:bodyPr wrap="none" rtlCol="0">
            <a:spAutoFit/>
          </a:bodyPr>
          <a:lstStyle/>
          <a:p>
            <a:r>
              <a:rPr lang="en-US" sz="2800" dirty="0" smtClean="0">
                <a:solidFill>
                  <a:schemeClr val="bg1"/>
                </a:solidFill>
              </a:rPr>
              <a:t>Tariq measured the temperature.</a:t>
            </a:r>
            <a:endParaRPr lang="en-US" sz="2800" dirty="0">
              <a:solidFill>
                <a:schemeClr val="bg1"/>
              </a:solidFill>
            </a:endParaRPr>
          </a:p>
        </p:txBody>
      </p:sp>
      <p:sp>
        <p:nvSpPr>
          <p:cNvPr id="5" name="TextBox 4"/>
          <p:cNvSpPr txBox="1"/>
          <p:nvPr/>
        </p:nvSpPr>
        <p:spPr>
          <a:xfrm>
            <a:off x="1467437" y="4336208"/>
            <a:ext cx="6209127" cy="523220"/>
          </a:xfrm>
          <a:prstGeom prst="rect">
            <a:avLst/>
          </a:prstGeom>
          <a:noFill/>
        </p:spPr>
        <p:txBody>
          <a:bodyPr wrap="none" rtlCol="0">
            <a:spAutoFit/>
          </a:bodyPr>
          <a:lstStyle/>
          <a:p>
            <a:r>
              <a:rPr lang="en-US" sz="2800" dirty="0" smtClean="0">
                <a:solidFill>
                  <a:schemeClr val="bg1"/>
                </a:solidFill>
              </a:rPr>
              <a:t>The temperature was measured by Tariq.</a:t>
            </a:r>
            <a:endParaRPr lang="en-US" sz="2800" dirty="0">
              <a:solidFill>
                <a:schemeClr val="bg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65838</TotalTime>
  <Words>1188</Words>
  <Application>Microsoft Macintosh PowerPoint</Application>
  <PresentationFormat>On-screen Show (4:3)</PresentationFormat>
  <Paragraphs>174</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Active or Passive Voice?</vt:lpstr>
      <vt:lpstr>When do I use passive voice?</vt:lpstr>
      <vt:lpstr>When do I use passive voice?</vt:lpstr>
      <vt:lpstr>When do I avoid passive voice?</vt:lpstr>
      <vt:lpstr>Find your passive sentences</vt:lpstr>
      <vt:lpstr>PowerPoint Presentation</vt:lpstr>
      <vt:lpstr>PowerPoint Presentation</vt:lpstr>
      <vt:lpstr>PowerPoint Presentation</vt:lpstr>
      <vt:lpstr>PowerPoint Presentation</vt:lpstr>
      <vt:lpstr>PowerPoint Presentation</vt:lpstr>
      <vt:lpstr>PowerPoint Presentation</vt:lpstr>
      <vt:lpstr>Put Actions in Verbs</vt:lpstr>
      <vt:lpstr>PowerPoint Presentation</vt:lpstr>
      <vt:lpstr>PowerPoint Presentation</vt:lpstr>
      <vt:lpstr>PowerPoint Presentation</vt:lpstr>
      <vt:lpstr>PowerPoint Presentation</vt:lpstr>
      <vt:lpstr>PowerPoint Presentation</vt:lpstr>
    </vt:vector>
  </TitlesOfParts>
  <Company>Rice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dc:title>
  <dc:creator>Gayle Moran</dc:creator>
  <cp:lastModifiedBy>Gayle Moran</cp:lastModifiedBy>
  <cp:revision>591</cp:revision>
  <cp:lastPrinted>2015-10-28T13:30:08Z</cp:lastPrinted>
  <dcterms:created xsi:type="dcterms:W3CDTF">2015-08-27T00:35:29Z</dcterms:created>
  <dcterms:modified xsi:type="dcterms:W3CDTF">2016-03-10T15:07:31Z</dcterms:modified>
</cp:coreProperties>
</file>